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514" r:id="rId2"/>
    <p:sldId id="4084" r:id="rId3"/>
    <p:sldId id="4092" r:id="rId4"/>
    <p:sldId id="4085" r:id="rId5"/>
    <p:sldId id="4086" r:id="rId6"/>
    <p:sldId id="4529" r:id="rId7"/>
    <p:sldId id="4528" r:id="rId8"/>
    <p:sldId id="4087" r:id="rId9"/>
    <p:sldId id="4089" r:id="rId10"/>
    <p:sldId id="4091" r:id="rId11"/>
    <p:sldId id="4530" r:id="rId12"/>
    <p:sldId id="4098" r:id="rId13"/>
    <p:sldId id="4532" r:id="rId14"/>
    <p:sldId id="4534" r:id="rId15"/>
    <p:sldId id="4533" r:id="rId16"/>
    <p:sldId id="4101" r:id="rId17"/>
    <p:sldId id="4099" r:id="rId18"/>
    <p:sldId id="4102" r:id="rId19"/>
    <p:sldId id="4103" r:id="rId2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FE1"/>
    <a:srgbClr val="E2ECF1"/>
    <a:srgbClr val="F1F6F8"/>
    <a:srgbClr val="DBE9F0"/>
    <a:srgbClr val="073B4C"/>
    <a:srgbClr val="335FFE"/>
    <a:srgbClr val="ECF3F6"/>
    <a:srgbClr val="B5B5B5"/>
    <a:srgbClr val="DEDEDE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9" autoAdjust="0"/>
    <p:restoredTop sz="94577" autoAdjust="0"/>
  </p:normalViewPr>
  <p:slideViewPr>
    <p:cSldViewPr snapToGrid="0" snapToObjects="1">
      <p:cViewPr varScale="1">
        <p:scale>
          <a:sx n="51" d="100"/>
          <a:sy n="51" d="100"/>
        </p:scale>
        <p:origin x="1056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941E48-AF91-9D59-32CA-68EB18A542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SV">
                <a:latin typeface="Montserrat" pitchFamily="2" charset="77"/>
              </a:rPr>
              <a:t>Developers Institute | Final Project</a:t>
            </a:r>
            <a:endParaRPr lang="en-SV" dirty="0">
              <a:latin typeface="Montserrat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710C8-32A3-F9DE-AA08-804D20C082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>
                <a:latin typeface="Montserrat" pitchFamily="2" charset="77"/>
              </a:rPr>
              <a:t>1/22/25</a:t>
            </a:r>
            <a:endParaRPr lang="en-SV" dirty="0">
              <a:latin typeface="Montserra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8D1AC-9C79-5D5D-D1D1-51D97372C9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V" dirty="0">
              <a:latin typeface="Montserra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C2104-1B9A-BACF-8BC9-FD5954E874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B4A9D-A6B9-4D4A-A24D-637C90E87B14}" type="slidenum">
              <a:rPr lang="en-SV" smtClean="0">
                <a:latin typeface="Montserrat" pitchFamily="2" charset="77"/>
              </a:rPr>
              <a:t>‹#›</a:t>
            </a:fld>
            <a:endParaRPr lang="en-SV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8827130"/>
      </p:ext>
    </p:extLst>
  </p:cSld>
  <p:clrMap bg1="lt1" tx1="dk1" bg2="lt2" tx2="dk2" accent1="accent1" accent2="accent2" accent3="accent3" accent4="accent4" accent5="accent5" accent6="accent6" hlink="hlink" folHlink="folHlink"/>
  <p:hf ft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r>
              <a:rPr lang="en-US"/>
              <a:t>Developers Institute | Final Project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" pitchFamily="2" charset="77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" pitchFamily="2" charset="77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" pitchFamily="2" charset="77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" pitchFamily="2" charset="77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" pitchFamily="2" charset="7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631D0-CA89-AFDC-6228-AE1CE5EFAFC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45017BBE-4083-624F-878F-07F66888F34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04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355AD-7D56-6D06-6EFF-F1E8C65012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18FC3653-EDA0-6B5A-2F36-CFDD2659F3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24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C7728-E5E1-B915-4A48-CBA931492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EB7CE-EF1A-EBCC-6FE2-EEFAA2FF8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420B8-1E97-7698-391C-BE5B317E7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BCB20-C02E-5A55-3182-E696D1207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A2EEA-66E8-85A9-70E6-E817521B103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502FEB0-5D63-857C-7B89-561C10CB4D7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60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D7975-8344-7393-6D0B-DC687BF021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6DFFEAAA-A4F9-BA49-AD53-BF0464F85A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4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776C9-10D8-8A4B-3AB3-9E9BE3B8D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15A45C-DA61-42B8-CEDF-C21E5D4DE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12196-CC42-3BFA-98BE-568B54B85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8D568-6E7B-E227-DC06-52B8BA604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F5941-89C8-D84F-9CA8-C8C4473457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C6F0CE7-1270-B52B-90A6-725709C035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18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7D73F-07FD-78DB-F8DB-1C805A0F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40616B-21DC-075F-E8A2-1EDCB0D8B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590FD0-A72F-E626-209D-601284282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F7649-EBE9-FCEC-29D9-45EBE7653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393FF-0496-F5AA-4B33-4E11089687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3F5E30AB-1480-8B44-1C46-0C62FFE27A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13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E8FDA-E8D7-15C7-0775-23572DF4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CEA01-04CC-33E0-F406-E6ED4E756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6FB7C-32B3-283B-31A5-B965E5B92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BB5EE-6730-FC34-D448-AE9C3D093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7A454B-B0EE-7474-E6A2-7D49A853E4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6F527D91-DDF4-28CC-5FDA-2DFBF7D88F9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12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A2DC37-FB15-7373-5E2D-77D645515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D0F177A4-6ACB-F52F-C20B-E57B6F861F7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89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FC07B-C137-3690-ACEE-E591D295044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F2802BC-BFC1-6491-4113-44477B01863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42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42EFC-A45F-3464-F4BC-35D28380FA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B714DD6-E769-C5D1-72C4-9389081E19E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92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8A121-7EA6-5F22-2861-0DB8461DBF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7ED75C98-AA76-0094-525D-623922235C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6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3515DD-CC17-BD5A-D26A-92D131F7FF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493A40DD-26EC-5B19-76EB-B6B71684E24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E2D8F-46E3-BE5B-83DE-B7837C9769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FA65B5B-CE7A-8E83-46FC-C930E60B3A7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8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227851-4701-210E-42C8-A3F3A5F6B3B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B98B36EF-5796-C114-99EB-3D6926819F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3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F2AEF-2B31-DB0F-DA77-1463AD0FD2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2137CCF6-929C-F853-EF7B-6DB987C7CF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7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604D6-A0C6-76C3-F8C0-D0E1895F9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17D85-632D-C3B0-175B-4713CAA07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7686A-AD5C-F093-63D9-D39C2E2C3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02DE3-8C77-47AF-D5E2-F7A2B5879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13A14-9D17-0160-A03A-E76E0AA3DB5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7018C759-B837-7946-9EF0-9459249C8CA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5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BBDE-1ACD-7135-68CF-18F88C06B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0CD15-F5CA-C92D-F34B-923339079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348AF-BD91-C69F-D12D-7A05B5950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71B75-1279-A72E-9251-2505696F8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D8FF42-CF67-8A08-BE39-F86F1F70CA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CF3679C-3ABD-2846-8A25-FC595B2F958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8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D5E6E-E501-5501-F81F-D27D05E3936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B9A82719-E8F3-A52C-DA22-7DC824E0DE7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7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FCD29-A7D1-655A-46D7-CE86332162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GB"/>
              <a:t>1/22/25</a:t>
            </a:r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2A3666DF-2D9A-27D5-5B4D-EBA09848E2C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Developers Institute | Final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0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919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4B0F69-7FA2-3174-24B6-FA6B83C3EF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  <a:custGeom>
            <a:avLst/>
            <a:gdLst>
              <a:gd name="connsiteX0" fmla="*/ 0 w 24377650"/>
              <a:gd name="connsiteY0" fmla="*/ 0 h 13716000"/>
              <a:gd name="connsiteX1" fmla="*/ 24377650 w 24377650"/>
              <a:gd name="connsiteY1" fmla="*/ 0 h 13716000"/>
              <a:gd name="connsiteX2" fmla="*/ 24377650 w 24377650"/>
              <a:gd name="connsiteY2" fmla="*/ 13716000 h 13716000"/>
              <a:gd name="connsiteX3" fmla="*/ 0 w 2437765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50" h="13716000">
                <a:moveTo>
                  <a:pt x="0" y="0"/>
                </a:moveTo>
                <a:lnTo>
                  <a:pt x="24377650" y="0"/>
                </a:lnTo>
                <a:lnTo>
                  <a:pt x="2437765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8D73B-2357-3E52-2AAF-8C5BE996CC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0825" y="3656385"/>
            <a:ext cx="7107865" cy="7107865"/>
          </a:xfrm>
          <a:custGeom>
            <a:avLst/>
            <a:gdLst>
              <a:gd name="connsiteX0" fmla="*/ 2977116 w 5954232"/>
              <a:gd name="connsiteY0" fmla="*/ 0 h 5954232"/>
              <a:gd name="connsiteX1" fmla="*/ 5954232 w 5954232"/>
              <a:gd name="connsiteY1" fmla="*/ 2977116 h 5954232"/>
              <a:gd name="connsiteX2" fmla="*/ 2977116 w 5954232"/>
              <a:gd name="connsiteY2" fmla="*/ 5954232 h 5954232"/>
              <a:gd name="connsiteX3" fmla="*/ 0 w 5954232"/>
              <a:gd name="connsiteY3" fmla="*/ 2977116 h 5954232"/>
              <a:gd name="connsiteX4" fmla="*/ 2977116 w 5954232"/>
              <a:gd name="connsiteY4" fmla="*/ 0 h 595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4232" h="5954232">
                <a:moveTo>
                  <a:pt x="2977116" y="0"/>
                </a:moveTo>
                <a:cubicBezTo>
                  <a:pt x="4621332" y="0"/>
                  <a:pt x="5954232" y="1332900"/>
                  <a:pt x="5954232" y="2977116"/>
                </a:cubicBezTo>
                <a:cubicBezTo>
                  <a:pt x="5954232" y="4621332"/>
                  <a:pt x="4621332" y="5954232"/>
                  <a:pt x="2977116" y="5954232"/>
                </a:cubicBezTo>
                <a:cubicBezTo>
                  <a:pt x="1332900" y="5954232"/>
                  <a:pt x="0" y="4621332"/>
                  <a:pt x="0" y="2977116"/>
                </a:cubicBezTo>
                <a:cubicBezTo>
                  <a:pt x="0" y="1332900"/>
                  <a:pt x="1332900" y="0"/>
                  <a:pt x="2977116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000" b="0" i="0">
                <a:latin typeface="Montserrat" pitchFamily="2" charset="77"/>
                <a:cs typeface="Space Grotesk" pitchFamily="2" charset="77"/>
              </a:defRPr>
            </a:lvl1pPr>
          </a:lstStyle>
          <a:p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235720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0C4B7A-3CBD-F74D-CE30-0C24E2F2B9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0825" y="5372100"/>
            <a:ext cx="10366375" cy="7607300"/>
          </a:xfrm>
          <a:custGeom>
            <a:avLst/>
            <a:gdLst>
              <a:gd name="connsiteX0" fmla="*/ 0 w 10366375"/>
              <a:gd name="connsiteY0" fmla="*/ 0 h 7607300"/>
              <a:gd name="connsiteX1" fmla="*/ 10366375 w 10366375"/>
              <a:gd name="connsiteY1" fmla="*/ 0 h 7607300"/>
              <a:gd name="connsiteX2" fmla="*/ 10366375 w 10366375"/>
              <a:gd name="connsiteY2" fmla="*/ 7607300 h 7607300"/>
              <a:gd name="connsiteX3" fmla="*/ 0 w 10366375"/>
              <a:gd name="connsiteY3" fmla="*/ 7607300 h 760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6375" h="7607300">
                <a:moveTo>
                  <a:pt x="0" y="0"/>
                </a:moveTo>
                <a:lnTo>
                  <a:pt x="10366375" y="0"/>
                </a:lnTo>
                <a:lnTo>
                  <a:pt x="10366375" y="7607300"/>
                </a:lnTo>
                <a:lnTo>
                  <a:pt x="0" y="76073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0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7B77E2-BA57-6F28-FB8F-91225A5FFF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90450" y="5372100"/>
            <a:ext cx="10366374" cy="7607300"/>
          </a:xfrm>
          <a:custGeom>
            <a:avLst/>
            <a:gdLst>
              <a:gd name="connsiteX0" fmla="*/ 0 w 10366374"/>
              <a:gd name="connsiteY0" fmla="*/ 0 h 7607300"/>
              <a:gd name="connsiteX1" fmla="*/ 10366374 w 10366374"/>
              <a:gd name="connsiteY1" fmla="*/ 0 h 7607300"/>
              <a:gd name="connsiteX2" fmla="*/ 10366374 w 10366374"/>
              <a:gd name="connsiteY2" fmla="*/ 7607300 h 7607300"/>
              <a:gd name="connsiteX3" fmla="*/ 0 w 10366374"/>
              <a:gd name="connsiteY3" fmla="*/ 7607300 h 760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6374" h="7607300">
                <a:moveTo>
                  <a:pt x="0" y="0"/>
                </a:moveTo>
                <a:lnTo>
                  <a:pt x="10366374" y="0"/>
                </a:lnTo>
                <a:lnTo>
                  <a:pt x="10366374" y="7607300"/>
                </a:lnTo>
                <a:lnTo>
                  <a:pt x="0" y="76073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0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8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E03067-C597-BC44-9C1A-74F99C49F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54100" y="2897187"/>
            <a:ext cx="7921624" cy="7921625"/>
          </a:xfrm>
          <a:custGeom>
            <a:avLst/>
            <a:gdLst>
              <a:gd name="connsiteX0" fmla="*/ 0 w 8564135"/>
              <a:gd name="connsiteY0" fmla="*/ 0 h 8564136"/>
              <a:gd name="connsiteX1" fmla="*/ 8564135 w 8564135"/>
              <a:gd name="connsiteY1" fmla="*/ 0 h 8564136"/>
              <a:gd name="connsiteX2" fmla="*/ 8564135 w 8564135"/>
              <a:gd name="connsiteY2" fmla="*/ 8564136 h 8564136"/>
              <a:gd name="connsiteX3" fmla="*/ 0 w 8564135"/>
              <a:gd name="connsiteY3" fmla="*/ 8564136 h 856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4135" h="8564136">
                <a:moveTo>
                  <a:pt x="0" y="0"/>
                </a:moveTo>
                <a:lnTo>
                  <a:pt x="8564135" y="0"/>
                </a:lnTo>
                <a:lnTo>
                  <a:pt x="8564135" y="8564136"/>
                </a:lnTo>
                <a:lnTo>
                  <a:pt x="0" y="8564136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000" b="0" i="0">
                <a:latin typeface="Montserrat" pitchFamily="2" charset="77"/>
                <a:cs typeface="Space Grotesk" pitchFamily="2" charset="77"/>
              </a:defRPr>
            </a:lvl1pPr>
          </a:lstStyle>
          <a:p>
            <a:endParaRPr lang="en-SV" dirty="0"/>
          </a:p>
        </p:txBody>
      </p:sp>
    </p:spTree>
    <p:extLst>
      <p:ext uri="{BB962C8B-B14F-4D97-AF65-F5344CB8AC3E}">
        <p14:creationId xmlns:p14="http://schemas.microsoft.com/office/powerpoint/2010/main" val="38077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8CA64A-2113-AA25-D4E4-D075D40E1F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6858000"/>
          </a:xfrm>
          <a:custGeom>
            <a:avLst/>
            <a:gdLst>
              <a:gd name="connsiteX0" fmla="*/ 0 w 24377650"/>
              <a:gd name="connsiteY0" fmla="*/ 0 h 6858000"/>
              <a:gd name="connsiteX1" fmla="*/ 24377650 w 24377650"/>
              <a:gd name="connsiteY1" fmla="*/ 0 h 6858000"/>
              <a:gd name="connsiteX2" fmla="*/ 24377650 w 24377650"/>
              <a:gd name="connsiteY2" fmla="*/ 6858000 h 6858000"/>
              <a:gd name="connsiteX3" fmla="*/ 0 w 24377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50" h="6858000">
                <a:moveTo>
                  <a:pt x="0" y="0"/>
                </a:moveTo>
                <a:lnTo>
                  <a:pt x="24377650" y="0"/>
                </a:lnTo>
                <a:lnTo>
                  <a:pt x="24377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000" b="0" i="0">
                <a:latin typeface="Montserra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9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2" r:id="rId2"/>
    <p:sldLayoutId id="2147484029" r:id="rId3"/>
    <p:sldLayoutId id="2147484034" r:id="rId4"/>
    <p:sldLayoutId id="2147484020" r:id="rId5"/>
    <p:sldLayoutId id="2147484036" r:id="rId6"/>
  </p:sldLayoutIdLst>
  <p:hf hdr="0" ftr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8000" b="1" i="0" kern="1200" spc="-100" baseline="0">
          <a:solidFill>
            <a:schemeClr val="tx2"/>
          </a:solidFill>
          <a:latin typeface="Heebo" pitchFamily="2" charset="-79"/>
          <a:ea typeface="Open Sans Light" panose="020B0306030504020204" pitchFamily="34" charset="0"/>
          <a:cs typeface="Heebo" pitchFamily="2" charset="-79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400" b="0" i="0" kern="1200" spc="-30" baseline="0" dirty="0" smtClean="0">
          <a:solidFill>
            <a:schemeClr val="tx1"/>
          </a:solidFill>
          <a:effectLst/>
          <a:latin typeface="Heebo" pitchFamily="2" charset="-79"/>
          <a:ea typeface="Open Sans Light" panose="020B0306030504020204" pitchFamily="34" charset="0"/>
          <a:cs typeface="Open Sans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spc="-30" baseline="0" dirty="0" smtClean="0">
          <a:solidFill>
            <a:schemeClr val="tx1"/>
          </a:solidFill>
          <a:effectLst/>
          <a:latin typeface="Heebo" pitchFamily="2" charset="-79"/>
          <a:ea typeface="Open Sans Light" panose="020B0306030504020204" pitchFamily="34" charset="0"/>
          <a:cs typeface="Open Sans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spc="-30" baseline="0" dirty="0" smtClean="0">
          <a:solidFill>
            <a:schemeClr val="tx1"/>
          </a:solidFill>
          <a:effectLst/>
          <a:latin typeface="Heebo" pitchFamily="2" charset="-79"/>
          <a:ea typeface="Open Sans Light" panose="020B0306030504020204" pitchFamily="34" charset="0"/>
          <a:cs typeface="Open Sans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spc="-30" baseline="0" dirty="0" smtClean="0">
          <a:solidFill>
            <a:schemeClr val="tx1"/>
          </a:solidFill>
          <a:effectLst/>
          <a:latin typeface="Heebo" pitchFamily="2" charset="-79"/>
          <a:ea typeface="Open Sans Light" panose="020B0306030504020204" pitchFamily="34" charset="0"/>
          <a:cs typeface="Open Sans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spc="-30" baseline="0" dirty="0">
          <a:solidFill>
            <a:schemeClr val="tx1"/>
          </a:solidFill>
          <a:effectLst/>
          <a:latin typeface="Heebo" pitchFamily="2" charset="-79"/>
          <a:ea typeface="Open Sans Light" panose="020B0306030504020204" pitchFamily="34" charset="0"/>
          <a:cs typeface="Open Sans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58">
          <p15:clr>
            <a:srgbClr val="A4A3A4"/>
          </p15:clr>
        </p15:guide>
        <p15:guide id="2" orient="horz" pos="464">
          <p15:clr>
            <a:srgbClr val="A4A3A4"/>
          </p15:clr>
        </p15:guide>
        <p15:guide id="3" pos="14398">
          <p15:clr>
            <a:srgbClr val="A4A3A4"/>
          </p15:clr>
        </p15:guide>
        <p15:guide id="5" orient="horz" pos="4320">
          <p15:clr>
            <a:srgbClr val="A4A3A4"/>
          </p15:clr>
        </p15:guide>
        <p15:guide id="6" orient="horz" pos="8176">
          <p15:clr>
            <a:srgbClr val="A4A3A4"/>
          </p15:clr>
        </p15:guide>
        <p15:guide id="7" pos="767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lTWasTaken/DI_Bootcamp/tree/main/Data%20Bootcamp%20Final%20Projec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mike-teitelbaum-31635113a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person using a computer&#10;&#10;Description automatically generated">
            <a:extLst>
              <a:ext uri="{FF2B5EF4-FFF2-40B4-BE49-F238E27FC236}">
                <a16:creationId xmlns:a16="http://schemas.microsoft.com/office/drawing/2014/main" id="{FE779F5C-4C49-D7C3-3C42-8EE32AC22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650" cy="13716001"/>
          </a:xfrm>
        </p:spPr>
      </p:pic>
      <p:sp>
        <p:nvSpPr>
          <p:cNvPr id="26" name="Text">
            <a:extLst>
              <a:ext uri="{FF2B5EF4-FFF2-40B4-BE49-F238E27FC236}">
                <a16:creationId xmlns:a16="http://schemas.microsoft.com/office/drawing/2014/main" id="{C1031022-60B3-2106-159A-BE7F059521CC}"/>
              </a:ext>
            </a:extLst>
          </p:cNvPr>
          <p:cNvSpPr txBox="1">
            <a:spLocks/>
          </p:cNvSpPr>
          <p:nvPr/>
        </p:nvSpPr>
        <p:spPr>
          <a:xfrm>
            <a:off x="584200" y="2175087"/>
            <a:ext cx="19253200" cy="59462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0800" dirty="0">
                <a:solidFill>
                  <a:schemeClr val="bg2"/>
                </a:solidFill>
                <a:latin typeface="Montserrat" pitchFamily="2" charset="77"/>
                <a:ea typeface="Passion One"/>
                <a:cs typeface="Poppins" pitchFamily="2" charset="77"/>
                <a:sym typeface="Passion One"/>
              </a:rPr>
              <a:t>Supply Chain Analysis</a:t>
            </a:r>
          </a:p>
        </p:txBody>
      </p:sp>
      <p:sp>
        <p:nvSpPr>
          <p:cNvPr id="27" name="Text">
            <a:extLst>
              <a:ext uri="{FF2B5EF4-FFF2-40B4-BE49-F238E27FC236}">
                <a16:creationId xmlns:a16="http://schemas.microsoft.com/office/drawing/2014/main" id="{E2966003-68F4-7521-DDD8-946893B66EDB}"/>
              </a:ext>
            </a:extLst>
          </p:cNvPr>
          <p:cNvSpPr txBox="1">
            <a:spLocks/>
          </p:cNvSpPr>
          <p:nvPr/>
        </p:nvSpPr>
        <p:spPr>
          <a:xfrm>
            <a:off x="584200" y="8655538"/>
            <a:ext cx="16792574" cy="2885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GB" sz="6500" b="0" dirty="0">
                <a:solidFill>
                  <a:schemeClr val="bg2"/>
                </a:solidFill>
                <a:latin typeface="Montserrat" pitchFamily="2" charset="77"/>
              </a:rPr>
              <a:t>Insights into Customer Segmentation, </a:t>
            </a:r>
          </a:p>
          <a:p>
            <a:pPr algn="l">
              <a:spcBef>
                <a:spcPts val="0"/>
              </a:spcBef>
            </a:pPr>
            <a:r>
              <a:rPr lang="en-GB" sz="6500" b="0" dirty="0">
                <a:solidFill>
                  <a:schemeClr val="bg2"/>
                </a:solidFill>
                <a:latin typeface="Montserrat" pitchFamily="2" charset="77"/>
              </a:rPr>
              <a:t>Fraud Prevention, </a:t>
            </a:r>
          </a:p>
          <a:p>
            <a:pPr algn="l">
              <a:spcBef>
                <a:spcPts val="0"/>
              </a:spcBef>
            </a:pPr>
            <a:r>
              <a:rPr lang="en-GB" sz="6500" b="0" dirty="0">
                <a:solidFill>
                  <a:schemeClr val="bg2"/>
                </a:solidFill>
                <a:latin typeface="Montserrat" pitchFamily="2" charset="77"/>
              </a:rPr>
              <a:t>and Delivery Risk</a:t>
            </a:r>
            <a:r>
              <a:rPr lang="en-US" sz="6500" b="0" dirty="0">
                <a:solidFill>
                  <a:schemeClr val="bg2"/>
                </a:solidFill>
                <a:latin typeface="Montserrat" pitchFamily="2" charset="77"/>
                <a:ea typeface="Passion One"/>
                <a:cs typeface="Passion One"/>
                <a:sym typeface="Passion One"/>
              </a:rPr>
              <a:t>.</a:t>
            </a: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3D8428C9-1F8C-087E-6EBC-0642AE763DB9}"/>
              </a:ext>
            </a:extLst>
          </p:cNvPr>
          <p:cNvSpPr txBox="1">
            <a:spLocks/>
          </p:cNvSpPr>
          <p:nvPr/>
        </p:nvSpPr>
        <p:spPr>
          <a:xfrm>
            <a:off x="584200" y="331568"/>
            <a:ext cx="66606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ym typeface="Lexend Deca Light"/>
              </a:rPr>
              <a:t>Developers Institute | Final Project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AA74F103-A46F-31C7-6CA7-A21FAC85F3AA}"/>
              </a:ext>
            </a:extLst>
          </p:cNvPr>
          <p:cNvSpPr txBox="1">
            <a:spLocks/>
          </p:cNvSpPr>
          <p:nvPr/>
        </p:nvSpPr>
        <p:spPr>
          <a:xfrm>
            <a:off x="1524000" y="1405286"/>
            <a:ext cx="2463800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ym typeface="Lexend Deca Light"/>
              </a:rPr>
              <a:t>January, 2025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09C6C825-9403-2D33-02BC-88BBE5463ED7}"/>
              </a:ext>
            </a:extLst>
          </p:cNvPr>
          <p:cNvSpPr txBox="1">
            <a:spLocks/>
          </p:cNvSpPr>
          <p:nvPr/>
        </p:nvSpPr>
        <p:spPr>
          <a:xfrm>
            <a:off x="1524000" y="871048"/>
            <a:ext cx="3048000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ym typeface="Lexend Deca Light"/>
              </a:rPr>
              <a:t>Mike Teitelbaum</a:t>
            </a:r>
          </a:p>
        </p:txBody>
      </p:sp>
    </p:spTree>
    <p:extLst>
      <p:ext uri="{BB962C8B-B14F-4D97-AF65-F5344CB8AC3E}">
        <p14:creationId xmlns:p14="http://schemas.microsoft.com/office/powerpoint/2010/main" val="143973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se-up of hands on a computer keyboard&#10;&#10;Description automatically generated">
            <a:extLst>
              <a:ext uri="{FF2B5EF4-FFF2-40B4-BE49-F238E27FC236}">
                <a16:creationId xmlns:a16="http://schemas.microsoft.com/office/drawing/2014/main" id="{19FB1C32-7CE9-CE23-2FF9-6A791981A8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tx1"/>
          </a:solidFill>
        </p:spPr>
      </p:pic>
      <p:pic>
        <p:nvPicPr>
          <p:cNvPr id="11" name="Picture Placeholder 10" descr="A person sitting at a table with a tablet&#10;&#10;Description automatically generated">
            <a:extLst>
              <a:ext uri="{FF2B5EF4-FFF2-40B4-BE49-F238E27FC236}">
                <a16:creationId xmlns:a16="http://schemas.microsoft.com/office/drawing/2014/main" id="{286B2E22-5657-6278-B30E-E3F198B5B0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tx1"/>
          </a:solidFill>
        </p:spPr>
      </p:pic>
      <p:sp>
        <p:nvSpPr>
          <p:cNvPr id="2" name="Text">
            <a:extLst>
              <a:ext uri="{FF2B5EF4-FFF2-40B4-BE49-F238E27FC236}">
                <a16:creationId xmlns:a16="http://schemas.microsoft.com/office/drawing/2014/main" id="{4FD26148-AFB9-80E5-70E5-89EA8680A517}"/>
              </a:ext>
            </a:extLst>
          </p:cNvPr>
          <p:cNvSpPr txBox="1">
            <a:spLocks/>
          </p:cNvSpPr>
          <p:nvPr/>
        </p:nvSpPr>
        <p:spPr>
          <a:xfrm>
            <a:off x="6882534" y="1544725"/>
            <a:ext cx="10668000" cy="31046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ym typeface="Passion One"/>
              </a:rPr>
              <a:t>Fraud and Risks Analysis 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F32C8D4B-D7E1-1115-4EB4-351B1884781E}"/>
              </a:ext>
            </a:extLst>
          </p:cNvPr>
          <p:cNvSpPr txBox="1">
            <a:spLocks/>
          </p:cNvSpPr>
          <p:nvPr/>
        </p:nvSpPr>
        <p:spPr>
          <a:xfrm>
            <a:off x="1866839" y="5526404"/>
            <a:ext cx="9241210" cy="240181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000" b="1" spc="300">
                <a:solidFill>
                  <a:schemeClr val="bg1"/>
                </a:solidFill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6900" dirty="0">
                <a:sym typeface="Passion One"/>
              </a:rPr>
              <a:t>Fraud </a:t>
            </a:r>
          </a:p>
          <a:p>
            <a:pPr>
              <a:lnSpc>
                <a:spcPct val="110000"/>
              </a:lnSpc>
            </a:pPr>
            <a:r>
              <a:rPr lang="en-US" sz="6900" dirty="0">
                <a:sym typeface="Passion One"/>
              </a:rPr>
              <a:t>Prevalence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643FCDAE-A9B9-64E7-9186-3B4C4BC1C20A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ym typeface="Lexend Deca Light"/>
              </a:rPr>
              <a:t>January, 2025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11BFE0D6-982F-12EF-3D6B-0037CFF0B862}"/>
              </a:ext>
            </a:extLst>
          </p:cNvPr>
          <p:cNvSpPr txBox="1">
            <a:spLocks/>
          </p:cNvSpPr>
          <p:nvPr/>
        </p:nvSpPr>
        <p:spPr>
          <a:xfrm>
            <a:off x="13053031" y="5526404"/>
            <a:ext cx="9241211" cy="240181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000" b="1" spc="300">
                <a:solidFill>
                  <a:schemeClr val="bg1"/>
                </a:solidFill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6900" dirty="0">
                <a:sym typeface="Passion One"/>
              </a:rPr>
              <a:t>Fraud </a:t>
            </a:r>
          </a:p>
          <a:p>
            <a:pPr>
              <a:lnSpc>
                <a:spcPct val="110000"/>
              </a:lnSpc>
            </a:pPr>
            <a:r>
              <a:rPr lang="en-US" sz="6900" dirty="0">
                <a:sym typeface="Passion One"/>
              </a:rPr>
              <a:t>Prevention</a:t>
            </a: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2BAB7134-EB56-3644-6A2C-0F48675687FE}"/>
              </a:ext>
            </a:extLst>
          </p:cNvPr>
          <p:cNvSpPr txBox="1"/>
          <p:nvPr/>
        </p:nvSpPr>
        <p:spPr>
          <a:xfrm>
            <a:off x="1706880" y="8495281"/>
            <a:ext cx="10070176" cy="4191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dirty="0">
                <a:solidFill>
                  <a:schemeClr val="bg1"/>
                </a:solidFill>
                <a:latin typeface="Montserrat" pitchFamily="2" charset="77"/>
                <a:sym typeface="Lexend Deca Light"/>
              </a:rPr>
              <a:t>Over 176,000 transactions</a:t>
            </a:r>
          </a:p>
          <a:p>
            <a:pPr marL="0" indent="0" algn="ctr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dirty="0">
                <a:solidFill>
                  <a:schemeClr val="bg1"/>
                </a:solidFill>
                <a:latin typeface="Montserrat" pitchFamily="2" charset="77"/>
                <a:sym typeface="Lexend Deca Light"/>
              </a:rPr>
              <a:t> flagged as suspected fraud.</a:t>
            </a:r>
          </a:p>
          <a:p>
            <a:pPr marL="0" indent="0" algn="ctr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3100" dirty="0">
              <a:solidFill>
                <a:schemeClr val="bg1"/>
              </a:solidFill>
              <a:latin typeface="Montserrat" pitchFamily="2" charset="77"/>
              <a:sym typeface="Lexend Deca Light"/>
            </a:endParaRPr>
          </a:p>
          <a:p>
            <a:pPr marL="0" indent="0" algn="ctr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dirty="0">
                <a:solidFill>
                  <a:schemeClr val="bg1"/>
                </a:solidFill>
                <a:latin typeface="Montserrat" pitchFamily="2" charset="77"/>
                <a:sym typeface="Lexend Deca Light"/>
              </a:rPr>
              <a:t>No significant difference in average sales per category, but high fraud variance in categories like "Strength Training" and "Golf Shoes."</a:t>
            </a:r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02257150-73F9-49DA-49B4-4104459FC62E}"/>
              </a:ext>
            </a:extLst>
          </p:cNvPr>
          <p:cNvSpPr txBox="1"/>
          <p:nvPr/>
        </p:nvSpPr>
        <p:spPr>
          <a:xfrm>
            <a:off x="12929929" y="8495281"/>
            <a:ext cx="9241210" cy="3985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 fontAlgn="base">
              <a:lnSpc>
                <a:spcPct val="140000"/>
              </a:lnSpc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We ran an initial fraud prediction model:</a:t>
            </a:r>
          </a:p>
          <a:p>
            <a:pPr algn="ctr" fontAlgn="base">
              <a:lnSpc>
                <a:spcPct val="140000"/>
              </a:lnSpc>
              <a:spcAft>
                <a:spcPts val="1200"/>
              </a:spcAft>
            </a:pPr>
            <a:r>
              <a:rPr lang="en-GB" b="1" dirty="0">
                <a:solidFill>
                  <a:schemeClr val="bg1"/>
                </a:solidFill>
              </a:rPr>
              <a:t>Logistic Regression</a:t>
            </a:r>
            <a:r>
              <a:rPr lang="en-GB" dirty="0">
                <a:solidFill>
                  <a:schemeClr val="bg1"/>
                </a:solidFill>
              </a:rPr>
              <a:t>: 95.43% accuracy, </a:t>
            </a:r>
          </a:p>
          <a:p>
            <a:pPr algn="ctr" fontAlgn="base">
              <a:lnSpc>
                <a:spcPct val="140000"/>
              </a:lnSpc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strong recall for fraud detection.</a:t>
            </a:r>
          </a:p>
          <a:p>
            <a:pPr algn="ctr" fontAlgn="base">
              <a:lnSpc>
                <a:spcPct val="140000"/>
              </a:lnSpc>
            </a:pPr>
            <a:r>
              <a:rPr lang="en-GB" b="1" dirty="0">
                <a:solidFill>
                  <a:schemeClr val="bg1"/>
                </a:solidFill>
              </a:rPr>
              <a:t>Neural Network</a:t>
            </a:r>
            <a:r>
              <a:rPr lang="en-GB" dirty="0">
                <a:solidFill>
                  <a:schemeClr val="bg1"/>
                </a:solidFill>
              </a:rPr>
              <a:t>: 100% accuracy (potential overfitting).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6FA4144E-063F-F86B-9066-D25AF383DCCC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7984122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ym typeface="Lexend Deca Light"/>
              </a:rPr>
              <a:t>Developers Institute | Final Project</a:t>
            </a:r>
          </a:p>
        </p:txBody>
      </p:sp>
    </p:spTree>
    <p:extLst>
      <p:ext uri="{BB962C8B-B14F-4D97-AF65-F5344CB8AC3E}">
        <p14:creationId xmlns:p14="http://schemas.microsoft.com/office/powerpoint/2010/main" val="308230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EA5FF-F63E-8D68-6242-215831AE9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lose-up of a person pointing at a computer&#10;&#10;Description automatically generated">
            <a:extLst>
              <a:ext uri="{FF2B5EF4-FFF2-40B4-BE49-F238E27FC236}">
                <a16:creationId xmlns:a16="http://schemas.microsoft.com/office/drawing/2014/main" id="{67E1DBE6-8475-518B-F1DB-E385D78567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">
            <a:extLst>
              <a:ext uri="{FF2B5EF4-FFF2-40B4-BE49-F238E27FC236}">
                <a16:creationId xmlns:a16="http://schemas.microsoft.com/office/drawing/2014/main" id="{A9807359-D725-A721-0E85-2FB54BBF3CB3}"/>
              </a:ext>
            </a:extLst>
          </p:cNvPr>
          <p:cNvSpPr txBox="1">
            <a:spLocks/>
          </p:cNvSpPr>
          <p:nvPr/>
        </p:nvSpPr>
        <p:spPr>
          <a:xfrm>
            <a:off x="13501234" y="3753304"/>
            <a:ext cx="9355591" cy="31046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dirty="0">
                <a:sym typeface="Passion One"/>
              </a:rPr>
              <a:t>RISK ASSESSMENT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BFBADEC8-C4F1-38CD-0A29-CB81ADB49CA2}"/>
              </a:ext>
            </a:extLst>
          </p:cNvPr>
          <p:cNvSpPr txBox="1"/>
          <p:nvPr/>
        </p:nvSpPr>
        <p:spPr>
          <a:xfrm>
            <a:off x="13501234" y="7040864"/>
            <a:ext cx="9355591" cy="4191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r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dirty="0">
                <a:latin typeface="Montserrat" pitchFamily="2" charset="77"/>
                <a:sym typeface="Lexend Deca Light"/>
              </a:rPr>
              <a:t>Potential revenue loss and reputational damage due to fraud, especially in high-value categories. </a:t>
            </a:r>
          </a:p>
          <a:p>
            <a:pPr marL="0" indent="0" algn="r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ym typeface="Lexend Deca Light"/>
            </a:endParaRPr>
          </a:p>
          <a:p>
            <a:pPr marL="0" indent="0" algn="r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dirty="0">
                <a:latin typeface="Montserrat" pitchFamily="2" charset="77"/>
                <a:sym typeface="Lexend Deca Light"/>
              </a:rPr>
              <a:t>Continuous modeling and testing on new data will ensure robustness and minimize fraud.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D42A3892-8DF0-86CD-3021-3D562A0E52EC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7599112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B230EA80-DB50-9C83-91A6-E032B60EED60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GB" sz="2000" dirty="0">
                <a:solidFill>
                  <a:srgbClr val="FFFFFF"/>
                </a:solidFill>
                <a:effectLst/>
                <a:latin typeface="Poppins ExtraLight" panose="020B0604020202020204" pitchFamily="34" charset="0"/>
              </a:rPr>
              <a:t>January, 2025</a:t>
            </a:r>
            <a:endParaRPr lang="en-US" sz="2000" dirty="0">
              <a:solidFill>
                <a:schemeClr val="bg1"/>
              </a:solidFill>
              <a:sym typeface="Lexend De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4000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2D36B5-49D1-74D0-073B-CA3065FB1542}"/>
              </a:ext>
            </a:extLst>
          </p:cNvPr>
          <p:cNvCxnSpPr>
            <a:cxnSpLocks/>
          </p:cNvCxnSpPr>
          <p:nvPr/>
        </p:nvCxnSpPr>
        <p:spPr>
          <a:xfrm>
            <a:off x="3265002" y="5920522"/>
            <a:ext cx="0" cy="135454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CB2CE8-B087-45C8-163B-40E4BB74AAB7}"/>
              </a:ext>
            </a:extLst>
          </p:cNvPr>
          <p:cNvSpPr/>
          <p:nvPr/>
        </p:nvSpPr>
        <p:spPr>
          <a:xfrm>
            <a:off x="1775249" y="3139198"/>
            <a:ext cx="3148633" cy="31486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19D5C7-D573-567C-2A7E-D6BAB81CDBB8}"/>
              </a:ext>
            </a:extLst>
          </p:cNvPr>
          <p:cNvSpPr/>
          <p:nvPr/>
        </p:nvSpPr>
        <p:spPr>
          <a:xfrm>
            <a:off x="1775249" y="7428169"/>
            <a:ext cx="3148633" cy="31486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FB80EC-E444-AC59-4143-A19EC06A2798}"/>
              </a:ext>
            </a:extLst>
          </p:cNvPr>
          <p:cNvCxnSpPr/>
          <p:nvPr/>
        </p:nvCxnSpPr>
        <p:spPr>
          <a:xfrm flipH="1">
            <a:off x="5224015" y="4713514"/>
            <a:ext cx="149040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E80BC32-C885-E06E-EE6B-541B873B7527}"/>
              </a:ext>
            </a:extLst>
          </p:cNvPr>
          <p:cNvSpPr/>
          <p:nvPr/>
        </p:nvSpPr>
        <p:spPr>
          <a:xfrm>
            <a:off x="6194878" y="3139198"/>
            <a:ext cx="3148633" cy="31486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D870E4-4EC2-49C0-AA66-4A02B19CDE12}"/>
              </a:ext>
            </a:extLst>
          </p:cNvPr>
          <p:cNvCxnSpPr/>
          <p:nvPr/>
        </p:nvCxnSpPr>
        <p:spPr>
          <a:xfrm flipH="1">
            <a:off x="9643645" y="4713514"/>
            <a:ext cx="1489753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743AF12-896D-D697-005D-ABE7B607267D}"/>
              </a:ext>
            </a:extLst>
          </p:cNvPr>
          <p:cNvSpPr/>
          <p:nvPr/>
        </p:nvSpPr>
        <p:spPr>
          <a:xfrm>
            <a:off x="10614507" y="3139198"/>
            <a:ext cx="3148633" cy="31486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E94D28-4359-BE66-4261-41F5E09018FF}"/>
              </a:ext>
            </a:extLst>
          </p:cNvPr>
          <p:cNvCxnSpPr/>
          <p:nvPr/>
        </p:nvCxnSpPr>
        <p:spPr>
          <a:xfrm flipH="1">
            <a:off x="14063274" y="4713514"/>
            <a:ext cx="1489753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B7E80FE-3B35-053F-0392-62A689B3FA54}"/>
              </a:ext>
            </a:extLst>
          </p:cNvPr>
          <p:cNvSpPr/>
          <p:nvPr/>
        </p:nvSpPr>
        <p:spPr>
          <a:xfrm>
            <a:off x="15034136" y="3139198"/>
            <a:ext cx="3148633" cy="31486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7801EBD-8860-1AF8-924D-534442253472}"/>
              </a:ext>
            </a:extLst>
          </p:cNvPr>
          <p:cNvCxnSpPr/>
          <p:nvPr/>
        </p:nvCxnSpPr>
        <p:spPr>
          <a:xfrm flipH="1">
            <a:off x="18482905" y="4713514"/>
            <a:ext cx="1489753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D362734-F491-75F6-93CE-FB3EF350EE65}"/>
              </a:ext>
            </a:extLst>
          </p:cNvPr>
          <p:cNvSpPr/>
          <p:nvPr/>
        </p:nvSpPr>
        <p:spPr>
          <a:xfrm>
            <a:off x="19453767" y="3139198"/>
            <a:ext cx="3148633" cy="31486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C9ECCE20-C282-1109-65EA-A82EA21530D0}"/>
              </a:ext>
            </a:extLst>
          </p:cNvPr>
          <p:cNvSpPr txBox="1">
            <a:spLocks/>
          </p:cNvSpPr>
          <p:nvPr/>
        </p:nvSpPr>
        <p:spPr>
          <a:xfrm>
            <a:off x="12188824" y="7263372"/>
            <a:ext cx="10668001" cy="31046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dirty="0">
                <a:sym typeface="Passion One"/>
              </a:rPr>
              <a:t>STRATEGIC INITIATIVES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3515FBC8-2EE4-6C5F-B20C-D5D1DADB178F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3880515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ym typeface="Lexend Deca Light"/>
              </a:rPr>
              <a:t>Company Name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60E92322-0D5B-580C-ADF7-5134DF397726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ym typeface="Lexend Deca Light"/>
              </a:rPr>
              <a:t>January, 20XX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EFF7944B-674E-0627-53D7-E79CF3C5949B}"/>
              </a:ext>
            </a:extLst>
          </p:cNvPr>
          <p:cNvSpPr txBox="1">
            <a:spLocks/>
          </p:cNvSpPr>
          <p:nvPr/>
        </p:nvSpPr>
        <p:spPr>
          <a:xfrm>
            <a:off x="10626491" y="4035981"/>
            <a:ext cx="3148633" cy="107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2000" dirty="0">
                <a:latin typeface="Montserrat" pitchFamily="2" charset="77"/>
                <a:sym typeface="Lexend Deca Light"/>
              </a:rPr>
              <a:t>Redesign supply chains for high-priority orders.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5F536A7B-20FA-A7B8-B5AB-CC6FF2B44FBA}"/>
              </a:ext>
            </a:extLst>
          </p:cNvPr>
          <p:cNvSpPr txBox="1">
            <a:spLocks/>
          </p:cNvSpPr>
          <p:nvPr/>
        </p:nvSpPr>
        <p:spPr>
          <a:xfrm>
            <a:off x="1775249" y="8341075"/>
            <a:ext cx="3148633" cy="1523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2000" dirty="0">
                <a:latin typeface="Montserrat" pitchFamily="2" charset="77"/>
                <a:sym typeface="Lexend Deca Light"/>
              </a:rPr>
              <a:t>Conduct regular model evaluation to prevent overfitting.</a:t>
            </a:r>
          </a:p>
        </p:txBody>
      </p:sp>
      <p:sp>
        <p:nvSpPr>
          <p:cNvPr id="22" name="Text">
            <a:extLst>
              <a:ext uri="{FF2B5EF4-FFF2-40B4-BE49-F238E27FC236}">
                <a16:creationId xmlns:a16="http://schemas.microsoft.com/office/drawing/2014/main" id="{67EAD2AD-ED9A-45CC-42FA-5771CA1708B2}"/>
              </a:ext>
            </a:extLst>
          </p:cNvPr>
          <p:cNvSpPr txBox="1">
            <a:spLocks/>
          </p:cNvSpPr>
          <p:nvPr/>
        </p:nvSpPr>
        <p:spPr>
          <a:xfrm>
            <a:off x="1644519" y="3581437"/>
            <a:ext cx="3458523" cy="1768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2000" dirty="0">
                <a:latin typeface="Montserrat" pitchFamily="2" charset="77"/>
                <a:sym typeface="Lexend Deca Light"/>
              </a:rPr>
              <a:t>Optimize Logistic Regression for </a:t>
            </a:r>
          </a:p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2000" dirty="0">
                <a:latin typeface="Montserrat" pitchFamily="2" charset="77"/>
                <a:sym typeface="Lexend Deca Light"/>
              </a:rPr>
              <a:t>Real time fraud detection</a:t>
            </a:r>
            <a:r>
              <a:rPr lang="en-US" sz="3100" dirty="0">
                <a:latin typeface="Montserrat" pitchFamily="2" charset="77"/>
                <a:sym typeface="Lexend Deca Light"/>
              </a:rPr>
              <a:t>.</a:t>
            </a:r>
          </a:p>
        </p:txBody>
      </p:sp>
      <p:sp>
        <p:nvSpPr>
          <p:cNvPr id="40" name="Text">
            <a:extLst>
              <a:ext uri="{FF2B5EF4-FFF2-40B4-BE49-F238E27FC236}">
                <a16:creationId xmlns:a16="http://schemas.microsoft.com/office/drawing/2014/main" id="{6E84CD2A-4F84-1B13-F864-B163FF2160A4}"/>
              </a:ext>
            </a:extLst>
          </p:cNvPr>
          <p:cNvSpPr txBox="1">
            <a:spLocks/>
          </p:cNvSpPr>
          <p:nvPr/>
        </p:nvSpPr>
        <p:spPr>
          <a:xfrm>
            <a:off x="19131889" y="3905616"/>
            <a:ext cx="3724935" cy="1523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2000" dirty="0">
                <a:latin typeface="Montserrat" pitchFamily="2" charset="77"/>
                <a:sym typeface="Lexend Deca Light"/>
              </a:rPr>
              <a:t>Develop targeted marketing campaigns </a:t>
            </a:r>
          </a:p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2000" dirty="0">
                <a:latin typeface="Montserrat" pitchFamily="2" charset="77"/>
                <a:sym typeface="Lexend Deca Light"/>
              </a:rPr>
              <a:t>for each segment.</a:t>
            </a:r>
          </a:p>
        </p:txBody>
      </p:sp>
      <p:sp>
        <p:nvSpPr>
          <p:cNvPr id="46" name="Text">
            <a:extLst>
              <a:ext uri="{FF2B5EF4-FFF2-40B4-BE49-F238E27FC236}">
                <a16:creationId xmlns:a16="http://schemas.microsoft.com/office/drawing/2014/main" id="{430553EB-AE76-62AB-94BB-961571BEB9B1}"/>
              </a:ext>
            </a:extLst>
          </p:cNvPr>
          <p:cNvSpPr txBox="1"/>
          <p:nvPr/>
        </p:nvSpPr>
        <p:spPr>
          <a:xfrm>
            <a:off x="8294913" y="10356925"/>
            <a:ext cx="14561911" cy="1615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r">
              <a:lnSpc>
                <a:spcPct val="14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dirty="0">
                <a:latin typeface="Montserrat" pitchFamily="2" charset="77"/>
                <a:sym typeface="Lexend Deca Light"/>
              </a:rPr>
              <a:t>Make a big impact with professional slides, charts, infographics and more. Turn complex data into easy-to-understand infographics.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FB6520-03C9-02EA-2FAB-C3A55C1DC3FB}"/>
              </a:ext>
            </a:extLst>
          </p:cNvPr>
          <p:cNvSpPr/>
          <p:nvPr/>
        </p:nvSpPr>
        <p:spPr>
          <a:xfrm>
            <a:off x="16518021" y="2164830"/>
            <a:ext cx="284832" cy="2848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508A1FF6-6DA8-4F36-C139-8BB95F6BB5CB}"/>
              </a:ext>
            </a:extLst>
          </p:cNvPr>
          <p:cNvSpPr txBox="1">
            <a:spLocks/>
          </p:cNvSpPr>
          <p:nvPr/>
        </p:nvSpPr>
        <p:spPr>
          <a:xfrm>
            <a:off x="16896123" y="1893870"/>
            <a:ext cx="6837600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b="1" spc="300">
                <a:latin typeface="Montserra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ym typeface="Passion One"/>
              </a:rPr>
              <a:t>Customer Segmentation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58D6F3-CEC2-6CE1-3819-28D4B5C7172C}"/>
              </a:ext>
            </a:extLst>
          </p:cNvPr>
          <p:cNvSpPr/>
          <p:nvPr/>
        </p:nvSpPr>
        <p:spPr>
          <a:xfrm>
            <a:off x="7796692" y="2164830"/>
            <a:ext cx="284832" cy="2848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10F1E922-D18C-A2FE-7691-8991D18D9C30}"/>
              </a:ext>
            </a:extLst>
          </p:cNvPr>
          <p:cNvSpPr txBox="1">
            <a:spLocks/>
          </p:cNvSpPr>
          <p:nvPr/>
        </p:nvSpPr>
        <p:spPr>
          <a:xfrm>
            <a:off x="8174794" y="1893870"/>
            <a:ext cx="6837600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b="1" spc="300">
                <a:latin typeface="Montserra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ym typeface="Passion One"/>
              </a:rPr>
              <a:t>Delivery Optimization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71936-84AB-DCF4-5626-C715ED62076E}"/>
              </a:ext>
            </a:extLst>
          </p:cNvPr>
          <p:cNvSpPr/>
          <p:nvPr/>
        </p:nvSpPr>
        <p:spPr>
          <a:xfrm>
            <a:off x="723406" y="2126080"/>
            <a:ext cx="284832" cy="2848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BA9DC79F-E8A2-FED4-EE0C-C5379C24FD03}"/>
              </a:ext>
            </a:extLst>
          </p:cNvPr>
          <p:cNvSpPr txBox="1">
            <a:spLocks/>
          </p:cNvSpPr>
          <p:nvPr/>
        </p:nvSpPr>
        <p:spPr>
          <a:xfrm>
            <a:off x="1101508" y="1855120"/>
            <a:ext cx="6837600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b="1" spc="300">
                <a:latin typeface="Montserra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ym typeface="Passion One"/>
              </a:rPr>
              <a:t>Fraud Prevention: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105D7AF-1A74-5D4F-39B0-EC696F7379AA}"/>
              </a:ext>
            </a:extLst>
          </p:cNvPr>
          <p:cNvSpPr/>
          <p:nvPr/>
        </p:nvSpPr>
        <p:spPr>
          <a:xfrm rot="10800000">
            <a:off x="15910653" y="1941791"/>
            <a:ext cx="560733" cy="72856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3E2AE58-B963-D7BF-FDB3-0C02AFDED5DB}"/>
              </a:ext>
            </a:extLst>
          </p:cNvPr>
          <p:cNvSpPr/>
          <p:nvPr/>
        </p:nvSpPr>
        <p:spPr>
          <a:xfrm rot="10800000">
            <a:off x="7202232" y="1941791"/>
            <a:ext cx="560733" cy="72856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EFBC265-2969-9C10-39AD-85A403B2D4E8}"/>
              </a:ext>
            </a:extLst>
          </p:cNvPr>
          <p:cNvSpPr/>
          <p:nvPr/>
        </p:nvSpPr>
        <p:spPr>
          <a:xfrm rot="5400000">
            <a:off x="585455" y="2372789"/>
            <a:ext cx="560733" cy="72856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id="{0DB7EFD0-116E-FFA9-B453-CBF6DDE17D3D}"/>
              </a:ext>
            </a:extLst>
          </p:cNvPr>
          <p:cNvSpPr txBox="1">
            <a:spLocks/>
          </p:cNvSpPr>
          <p:nvPr/>
        </p:nvSpPr>
        <p:spPr>
          <a:xfrm>
            <a:off x="14745984" y="3807434"/>
            <a:ext cx="3724935" cy="1969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2000" dirty="0">
                <a:latin typeface="Montserrat" pitchFamily="2" charset="77"/>
                <a:sym typeface="Lexend Deca Light"/>
              </a:rPr>
              <a:t>Introduce loyalty </a:t>
            </a:r>
          </a:p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2000" dirty="0">
                <a:latin typeface="Montserrat" pitchFamily="2" charset="77"/>
                <a:sym typeface="Lexend Deca Light"/>
              </a:rPr>
              <a:t>programs for </a:t>
            </a:r>
          </a:p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2000" dirty="0">
                <a:latin typeface="Montserrat" pitchFamily="2" charset="77"/>
                <a:sym typeface="Lexend Deca Light"/>
              </a:rPr>
              <a:t>high-spending </a:t>
            </a:r>
          </a:p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2000" dirty="0">
                <a:latin typeface="Montserrat" pitchFamily="2" charset="77"/>
                <a:sym typeface="Lexend Deca Light"/>
              </a:rPr>
              <a:t>Consumer customers.</a:t>
            </a:r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BB47F8E7-ED42-3925-DFAE-7E3F52C202EC}"/>
              </a:ext>
            </a:extLst>
          </p:cNvPr>
          <p:cNvSpPr txBox="1">
            <a:spLocks/>
          </p:cNvSpPr>
          <p:nvPr/>
        </p:nvSpPr>
        <p:spPr>
          <a:xfrm>
            <a:off x="6188648" y="3951782"/>
            <a:ext cx="3148633" cy="1523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2000" dirty="0">
                <a:latin typeface="Montserrat" pitchFamily="2" charset="77"/>
                <a:sym typeface="Lexend Deca Light"/>
              </a:rPr>
              <a:t>Use predictive analytics for proactive delivery risk management.</a:t>
            </a:r>
          </a:p>
        </p:txBody>
      </p:sp>
    </p:spTree>
    <p:extLst>
      <p:ext uri="{BB962C8B-B14F-4D97-AF65-F5344CB8AC3E}">
        <p14:creationId xmlns:p14="http://schemas.microsoft.com/office/powerpoint/2010/main" val="416142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7D0E4B-27AB-F5F9-6DB8-762EE7F8D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40F8CF-5B41-F7B7-4D6C-1330C34D8A0F}"/>
              </a:ext>
            </a:extLst>
          </p:cNvPr>
          <p:cNvSpPr/>
          <p:nvPr/>
        </p:nvSpPr>
        <p:spPr>
          <a:xfrm>
            <a:off x="-132080" y="-91217"/>
            <a:ext cx="24641809" cy="61264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07F9B7-0845-CE14-B7A3-3903F76F699C}"/>
              </a:ext>
            </a:extLst>
          </p:cNvPr>
          <p:cNvCxnSpPr>
            <a:cxnSpLocks/>
          </p:cNvCxnSpPr>
          <p:nvPr/>
        </p:nvCxnSpPr>
        <p:spPr>
          <a:xfrm>
            <a:off x="0" y="8375631"/>
            <a:ext cx="2437765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20779C1-1C34-C455-50E5-5CE24A82EE2C}"/>
              </a:ext>
            </a:extLst>
          </p:cNvPr>
          <p:cNvSpPr/>
          <p:nvPr/>
        </p:nvSpPr>
        <p:spPr>
          <a:xfrm>
            <a:off x="5633853" y="7849851"/>
            <a:ext cx="1051560" cy="1051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76C6343-8873-8A0B-4FD6-31A560B85B7F}"/>
              </a:ext>
            </a:extLst>
          </p:cNvPr>
          <p:cNvSpPr/>
          <p:nvPr/>
        </p:nvSpPr>
        <p:spPr>
          <a:xfrm>
            <a:off x="11306008" y="7849851"/>
            <a:ext cx="1051560" cy="1051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6B278B2-DFA8-6BCC-D58E-121F4EB2BCE5}"/>
              </a:ext>
            </a:extLst>
          </p:cNvPr>
          <p:cNvSpPr/>
          <p:nvPr/>
        </p:nvSpPr>
        <p:spPr>
          <a:xfrm>
            <a:off x="16978163" y="7849851"/>
            <a:ext cx="1051560" cy="1051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F335D0D1-31D4-28E1-A565-B6BC7D70A9D0}"/>
              </a:ext>
            </a:extLst>
          </p:cNvPr>
          <p:cNvSpPr txBox="1">
            <a:spLocks/>
          </p:cNvSpPr>
          <p:nvPr/>
        </p:nvSpPr>
        <p:spPr>
          <a:xfrm>
            <a:off x="1295868" y="1788159"/>
            <a:ext cx="21071840" cy="31046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000" b="1" spc="300">
                <a:solidFill>
                  <a:schemeClr val="bg1"/>
                </a:solidFill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dirty="0">
                <a:sym typeface="Passion One"/>
              </a:rPr>
              <a:t>Key Performance Indicators (KPIs)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3AA8EF47-9BB1-205A-D07E-B59065F23426}"/>
              </a:ext>
            </a:extLst>
          </p:cNvPr>
          <p:cNvSpPr txBox="1">
            <a:spLocks/>
          </p:cNvSpPr>
          <p:nvPr/>
        </p:nvSpPr>
        <p:spPr>
          <a:xfrm>
            <a:off x="3999865" y="9427191"/>
            <a:ext cx="4319536" cy="285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**Target**: 10% growth year-over-year in each segment</a:t>
            </a:r>
            <a:r>
              <a:rPr lang="en-GB" dirty="0"/>
              <a:t>.</a:t>
            </a:r>
            <a:endParaRPr lang="en-US" sz="3100" dirty="0">
              <a:solidFill>
                <a:schemeClr val="tx1"/>
              </a:solidFill>
              <a:latin typeface="Montserrat" pitchFamily="2" charset="77"/>
              <a:sym typeface="Lexend Deca Light"/>
            </a:endParaRP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2BC2559C-37E6-E1A9-3523-D3F1893C6490}"/>
              </a:ext>
            </a:extLst>
          </p:cNvPr>
          <p:cNvSpPr txBox="1">
            <a:spLocks/>
          </p:cNvSpPr>
          <p:nvPr/>
        </p:nvSpPr>
        <p:spPr>
          <a:xfrm>
            <a:off x="9672020" y="9427191"/>
            <a:ext cx="4319536" cy="3524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40000"/>
              </a:lnSpc>
            </a:pPr>
            <a:r>
              <a:rPr lang="en-GB" dirty="0">
                <a:solidFill>
                  <a:schemeClr val="tx1"/>
                </a:solidFill>
              </a:rPr>
              <a:t>**Target**: Retention rate of 80%+ for the Corporate and Consumer segments</a:t>
            </a:r>
            <a:r>
              <a:rPr lang="en-GB" dirty="0"/>
              <a:t>.</a:t>
            </a:r>
            <a:endParaRPr lang="en-US" dirty="0">
              <a:solidFill>
                <a:schemeClr val="tx1"/>
              </a:solidFill>
              <a:sym typeface="Lexend Deca Light"/>
            </a:endParaRP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9ACFF508-2DA1-552F-88D4-9C9016D4C7BB}"/>
              </a:ext>
            </a:extLst>
          </p:cNvPr>
          <p:cNvSpPr txBox="1">
            <a:spLocks/>
          </p:cNvSpPr>
          <p:nvPr/>
        </p:nvSpPr>
        <p:spPr>
          <a:xfrm>
            <a:off x="15344175" y="9427191"/>
            <a:ext cx="4319536" cy="285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3100" dirty="0">
                <a:solidFill>
                  <a:schemeClr val="tx1"/>
                </a:solidFill>
                <a:latin typeface="Montserrat" pitchFamily="2" charset="77"/>
                <a:sym typeface="Lexend Deca Light"/>
              </a:rPr>
              <a:t>**Target**: Increase sales per customer by 15% year-over-year.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2EE8F9F0-EC6C-24CA-1463-2C9861B94ECD}"/>
              </a:ext>
            </a:extLst>
          </p:cNvPr>
          <p:cNvSpPr txBox="1">
            <a:spLocks/>
          </p:cNvSpPr>
          <p:nvPr/>
        </p:nvSpPr>
        <p:spPr>
          <a:xfrm>
            <a:off x="9076003" y="4892855"/>
            <a:ext cx="5961481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  <a:sym typeface="Passion One"/>
              </a:rPr>
              <a:t>Customer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2188E-8EE5-966C-B091-21302283406D}"/>
              </a:ext>
            </a:extLst>
          </p:cNvPr>
          <p:cNvSpPr txBox="1"/>
          <p:nvPr/>
        </p:nvSpPr>
        <p:spPr>
          <a:xfrm>
            <a:off x="8621078" y="6561043"/>
            <a:ext cx="6421420" cy="135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  <a:spcAft>
                <a:spcPts val="1200"/>
              </a:spcAft>
            </a:pPr>
            <a:r>
              <a:rPr lang="en-GB" sz="3100" spc="-30" dirty="0">
                <a:latin typeface="Montserrat" pitchFamily="2" charset="77"/>
              </a:rPr>
              <a:t>Customer Lifetime Value </a:t>
            </a:r>
            <a:br>
              <a:rPr lang="en-GB" sz="3100" spc="-30" dirty="0">
                <a:latin typeface="Montserrat" pitchFamily="2" charset="77"/>
              </a:rPr>
            </a:br>
            <a:r>
              <a:rPr lang="en-GB" sz="3100" spc="-30" dirty="0">
                <a:latin typeface="Montserrat" pitchFamily="2" charset="77"/>
              </a:rPr>
              <a:t>(CLV)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26C4797A-5ABA-5E28-80A6-5E06F4F558BD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7599112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899C13FA-FFAB-669E-443C-E7C4A4B6B583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GB" sz="2000" dirty="0">
                <a:solidFill>
                  <a:srgbClr val="FFFFFF"/>
                </a:solidFill>
                <a:effectLst/>
                <a:latin typeface="Poppins ExtraLight" panose="020B0604020202020204" pitchFamily="34" charset="0"/>
              </a:rPr>
              <a:t>January, 2025</a:t>
            </a:r>
            <a:endParaRPr lang="en-US" sz="2000" dirty="0">
              <a:solidFill>
                <a:schemeClr val="bg1"/>
              </a:solidFill>
              <a:sym typeface="Lexend De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9964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B6ED6-FB38-A45E-C298-40C3A78F1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326961-BA36-2B81-1903-3E7704DA56BE}"/>
              </a:ext>
            </a:extLst>
          </p:cNvPr>
          <p:cNvSpPr/>
          <p:nvPr/>
        </p:nvSpPr>
        <p:spPr>
          <a:xfrm>
            <a:off x="-264159" y="-91217"/>
            <a:ext cx="24641809" cy="61264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AD2E13-C6A1-876A-048F-868B9526618F}"/>
              </a:ext>
            </a:extLst>
          </p:cNvPr>
          <p:cNvCxnSpPr>
            <a:cxnSpLocks/>
          </p:cNvCxnSpPr>
          <p:nvPr/>
        </p:nvCxnSpPr>
        <p:spPr>
          <a:xfrm>
            <a:off x="0" y="8375631"/>
            <a:ext cx="2437765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D0FEB2A-5867-16C1-BAB0-950D3AECF361}"/>
              </a:ext>
            </a:extLst>
          </p:cNvPr>
          <p:cNvSpPr/>
          <p:nvPr/>
        </p:nvSpPr>
        <p:spPr>
          <a:xfrm>
            <a:off x="5633853" y="7849851"/>
            <a:ext cx="1051560" cy="1051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EF28391-72B0-C5B5-1185-009BC14DB609}"/>
              </a:ext>
            </a:extLst>
          </p:cNvPr>
          <p:cNvSpPr/>
          <p:nvPr/>
        </p:nvSpPr>
        <p:spPr>
          <a:xfrm>
            <a:off x="11306008" y="7849851"/>
            <a:ext cx="1051560" cy="1051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6126A6-EA7C-038C-2DEC-9D8F614CB4E8}"/>
              </a:ext>
            </a:extLst>
          </p:cNvPr>
          <p:cNvSpPr/>
          <p:nvPr/>
        </p:nvSpPr>
        <p:spPr>
          <a:xfrm>
            <a:off x="16978163" y="7849851"/>
            <a:ext cx="1051560" cy="1051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F2846AC9-B4E6-90FB-2855-8C8EEDB3075D}"/>
              </a:ext>
            </a:extLst>
          </p:cNvPr>
          <p:cNvSpPr txBox="1">
            <a:spLocks/>
          </p:cNvSpPr>
          <p:nvPr/>
        </p:nvSpPr>
        <p:spPr>
          <a:xfrm>
            <a:off x="1295868" y="1788159"/>
            <a:ext cx="21071840" cy="31046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000" b="1" spc="300">
                <a:solidFill>
                  <a:schemeClr val="bg1"/>
                </a:solidFill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dirty="0">
                <a:sym typeface="Passion One"/>
              </a:rPr>
              <a:t>Key Performance Indicators (KPIs)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76F0934F-0449-A302-559E-FF8203C8786A}"/>
              </a:ext>
            </a:extLst>
          </p:cNvPr>
          <p:cNvSpPr txBox="1">
            <a:spLocks/>
          </p:cNvSpPr>
          <p:nvPr/>
        </p:nvSpPr>
        <p:spPr>
          <a:xfrm>
            <a:off x="3999865" y="9427191"/>
            <a:ext cx="4319536" cy="285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**Target**: 0.6 day average reduction in delivery time by priority.</a:t>
            </a:r>
            <a:endParaRPr lang="en-US" dirty="0">
              <a:solidFill>
                <a:schemeClr val="tx1"/>
              </a:solidFill>
              <a:sym typeface="Lexend Deca Light"/>
            </a:endParaRP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B2EAE193-1F7F-E19A-C7B3-EB678DB2278B}"/>
              </a:ext>
            </a:extLst>
          </p:cNvPr>
          <p:cNvSpPr txBox="1">
            <a:spLocks/>
          </p:cNvSpPr>
          <p:nvPr/>
        </p:nvSpPr>
        <p:spPr>
          <a:xfrm>
            <a:off x="9146549" y="9427191"/>
            <a:ext cx="5370478" cy="3524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40000"/>
              </a:lnSpc>
            </a:pPr>
            <a:r>
              <a:rPr lang="en-GB" dirty="0">
                <a:solidFill>
                  <a:schemeClr val="tx1"/>
                </a:solidFill>
              </a:rPr>
              <a:t>**Target**: Reduction to late delivery rate of 25% for the Corporate and Consumer segments across all shipping modes.</a:t>
            </a:r>
            <a:endParaRPr lang="en-US" dirty="0">
              <a:solidFill>
                <a:schemeClr val="tx1"/>
              </a:solidFill>
              <a:sym typeface="Lexend Deca Light"/>
            </a:endParaRP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73198710-647E-F523-335F-0422B1050097}"/>
              </a:ext>
            </a:extLst>
          </p:cNvPr>
          <p:cNvSpPr txBox="1">
            <a:spLocks/>
          </p:cNvSpPr>
          <p:nvPr/>
        </p:nvSpPr>
        <p:spPr>
          <a:xfrm>
            <a:off x="15344175" y="9427191"/>
            <a:ext cx="5033610" cy="3524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**Target**: A 20% increase in sales during slow months (November and December) through targeted promotions</a:t>
            </a:r>
            <a:r>
              <a:rPr lang="en-GB" dirty="0"/>
              <a:t>.</a:t>
            </a:r>
            <a:endParaRPr lang="en-US" sz="3100" dirty="0">
              <a:solidFill>
                <a:schemeClr val="tx1"/>
              </a:solidFill>
              <a:latin typeface="Montserrat" pitchFamily="2" charset="77"/>
              <a:sym typeface="Lexend Deca Light"/>
            </a:endParaRP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A88BF3FE-957C-09D3-8610-8D9322E2DD93}"/>
              </a:ext>
            </a:extLst>
          </p:cNvPr>
          <p:cNvSpPr txBox="1">
            <a:spLocks/>
          </p:cNvSpPr>
          <p:nvPr/>
        </p:nvSpPr>
        <p:spPr>
          <a:xfrm>
            <a:off x="9310025" y="4912326"/>
            <a:ext cx="5493437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  <a:sym typeface="Passion One"/>
              </a:rPr>
              <a:t>Delivery 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A8D85-A927-EB7E-C18F-6D3448F237ED}"/>
              </a:ext>
            </a:extLst>
          </p:cNvPr>
          <p:cNvSpPr txBox="1"/>
          <p:nvPr/>
        </p:nvSpPr>
        <p:spPr>
          <a:xfrm>
            <a:off x="8621078" y="6561043"/>
            <a:ext cx="6421420" cy="135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  <a:spcAft>
                <a:spcPts val="1200"/>
              </a:spcAft>
            </a:pPr>
            <a:r>
              <a:rPr lang="en-GB" sz="3100" spc="-30" dirty="0">
                <a:latin typeface="Montserrat" pitchFamily="2" charset="77"/>
              </a:rPr>
              <a:t>Customer Lifetime Value </a:t>
            </a:r>
            <a:br>
              <a:rPr lang="en-GB" sz="3100" spc="-30" dirty="0">
                <a:latin typeface="Montserrat" pitchFamily="2" charset="77"/>
              </a:rPr>
            </a:br>
            <a:r>
              <a:rPr lang="en-GB" sz="3100" spc="-30" dirty="0">
                <a:latin typeface="Montserrat" pitchFamily="2" charset="77"/>
              </a:rPr>
              <a:t>(CLV)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32FCFFD6-A4DD-BF7A-8B8A-53F6705171E1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7599112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1EF351F2-E04C-2D2F-D9BD-FF8C8E75272F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GB" sz="2000" dirty="0">
                <a:solidFill>
                  <a:srgbClr val="FFFFFF"/>
                </a:solidFill>
                <a:effectLst/>
                <a:latin typeface="Poppins ExtraLight" panose="020B0604020202020204" pitchFamily="34" charset="0"/>
              </a:rPr>
              <a:t>January, 2025</a:t>
            </a:r>
            <a:endParaRPr lang="en-US" sz="2000" dirty="0">
              <a:solidFill>
                <a:schemeClr val="bg1"/>
              </a:solidFill>
              <a:sym typeface="Lexend De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3256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9A923-601E-DAA4-3C34-5FF24AAB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EA86F6-CFF7-CE78-460C-8EA515FBDEDD}"/>
              </a:ext>
            </a:extLst>
          </p:cNvPr>
          <p:cNvSpPr/>
          <p:nvPr/>
        </p:nvSpPr>
        <p:spPr>
          <a:xfrm>
            <a:off x="-132080" y="-52754"/>
            <a:ext cx="24641809" cy="61264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6710A9-D14A-AFB1-31AA-5F716BB5245E}"/>
              </a:ext>
            </a:extLst>
          </p:cNvPr>
          <p:cNvCxnSpPr>
            <a:cxnSpLocks/>
          </p:cNvCxnSpPr>
          <p:nvPr/>
        </p:nvCxnSpPr>
        <p:spPr>
          <a:xfrm>
            <a:off x="0" y="8375631"/>
            <a:ext cx="2437765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388DD0E-9465-DBB2-80FD-5F6580B03C55}"/>
              </a:ext>
            </a:extLst>
          </p:cNvPr>
          <p:cNvSpPr/>
          <p:nvPr/>
        </p:nvSpPr>
        <p:spPr>
          <a:xfrm>
            <a:off x="5633853" y="7849851"/>
            <a:ext cx="1051560" cy="1051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3F6F095-91C2-9814-1274-FAB2991F0D34}"/>
              </a:ext>
            </a:extLst>
          </p:cNvPr>
          <p:cNvSpPr/>
          <p:nvPr/>
        </p:nvSpPr>
        <p:spPr>
          <a:xfrm>
            <a:off x="11306008" y="7849851"/>
            <a:ext cx="1051560" cy="1051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196A3E-4A46-C227-D0E0-FC287A637E5E}"/>
              </a:ext>
            </a:extLst>
          </p:cNvPr>
          <p:cNvSpPr/>
          <p:nvPr/>
        </p:nvSpPr>
        <p:spPr>
          <a:xfrm>
            <a:off x="16978163" y="7849851"/>
            <a:ext cx="1051560" cy="10515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031979A1-124D-76FB-B8E5-50FA0844693E}"/>
              </a:ext>
            </a:extLst>
          </p:cNvPr>
          <p:cNvSpPr txBox="1">
            <a:spLocks/>
          </p:cNvSpPr>
          <p:nvPr/>
        </p:nvSpPr>
        <p:spPr>
          <a:xfrm>
            <a:off x="1295868" y="1788159"/>
            <a:ext cx="21071840" cy="31046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000" b="1" spc="300">
                <a:solidFill>
                  <a:schemeClr val="bg1"/>
                </a:solidFill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dirty="0">
                <a:sym typeface="Passion One"/>
              </a:rPr>
              <a:t>Key Performance Indicators (KPIs)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D1BA2181-E51D-2C5A-3F92-266A0A83B4B5}"/>
              </a:ext>
            </a:extLst>
          </p:cNvPr>
          <p:cNvSpPr txBox="1">
            <a:spLocks/>
          </p:cNvSpPr>
          <p:nvPr/>
        </p:nvSpPr>
        <p:spPr>
          <a:xfrm>
            <a:off x="3999865" y="9427191"/>
            <a:ext cx="4319536" cy="1520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**Target**: &gt;98% detection accuracy</a:t>
            </a:r>
            <a:r>
              <a:rPr lang="en-GB" dirty="0"/>
              <a:t>.</a:t>
            </a:r>
            <a:endParaRPr lang="en-US" sz="3100" dirty="0">
              <a:solidFill>
                <a:schemeClr val="tx1"/>
              </a:solidFill>
              <a:latin typeface="Montserrat" pitchFamily="2" charset="77"/>
              <a:sym typeface="Lexend Deca Light"/>
            </a:endParaRP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ED5E1D62-2019-D26F-BB1B-E8B3C717AD2C}"/>
              </a:ext>
            </a:extLst>
          </p:cNvPr>
          <p:cNvSpPr txBox="1">
            <a:spLocks/>
          </p:cNvSpPr>
          <p:nvPr/>
        </p:nvSpPr>
        <p:spPr>
          <a:xfrm>
            <a:off x="9672020" y="9427191"/>
            <a:ext cx="4319536" cy="1520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40000"/>
              </a:lnSpc>
            </a:pPr>
            <a:r>
              <a:rPr lang="en-GB" dirty="0">
                <a:solidFill>
                  <a:schemeClr val="tx1"/>
                </a:solidFill>
              </a:rPr>
              <a:t>**Target**: &lt;2% false positives.</a:t>
            </a:r>
            <a:endParaRPr lang="en-US" dirty="0">
              <a:solidFill>
                <a:schemeClr val="tx1"/>
              </a:solidFill>
              <a:sym typeface="Lexend Deca Light"/>
            </a:endParaRP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5542513D-C5CE-A1DA-05C4-35D42F361863}"/>
              </a:ext>
            </a:extLst>
          </p:cNvPr>
          <p:cNvSpPr txBox="1">
            <a:spLocks/>
          </p:cNvSpPr>
          <p:nvPr/>
        </p:nvSpPr>
        <p:spPr>
          <a:xfrm>
            <a:off x="15344175" y="9427191"/>
            <a:ext cx="4319536" cy="2188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GB" dirty="0"/>
              <a:t>**</a:t>
            </a:r>
            <a:r>
              <a:rPr lang="en-GB" dirty="0">
                <a:solidFill>
                  <a:schemeClr val="tx1"/>
                </a:solidFill>
              </a:rPr>
              <a:t>Target**: Precision &gt; 95% and Recall &gt; 90%.</a:t>
            </a:r>
            <a:endParaRPr lang="en-US" dirty="0">
              <a:solidFill>
                <a:schemeClr val="tx1"/>
              </a:solidFill>
              <a:sym typeface="Lexend Deca Light"/>
            </a:endParaRP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292FAF3D-2A0F-0F52-A554-62C1488AA135}"/>
              </a:ext>
            </a:extLst>
          </p:cNvPr>
          <p:cNvSpPr txBox="1">
            <a:spLocks/>
          </p:cNvSpPr>
          <p:nvPr/>
        </p:nvSpPr>
        <p:spPr>
          <a:xfrm>
            <a:off x="9735309" y="5030951"/>
            <a:ext cx="4192957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  <a:sym typeface="Passion One"/>
              </a:rPr>
              <a:t>Fraud Prevention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CE6AE-A0AD-BF28-99D2-40737B6F8CAF}"/>
              </a:ext>
            </a:extLst>
          </p:cNvPr>
          <p:cNvSpPr txBox="1"/>
          <p:nvPr/>
        </p:nvSpPr>
        <p:spPr>
          <a:xfrm>
            <a:off x="8621077" y="6336616"/>
            <a:ext cx="6421420" cy="151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40000"/>
              </a:lnSpc>
              <a:spcAft>
                <a:spcPts val="1200"/>
              </a:spcAft>
            </a:pPr>
            <a:r>
              <a:rPr lang="en-GB" sz="3100" spc="-30" dirty="0">
                <a:latin typeface="Montserrat" pitchFamily="2" charset="77"/>
              </a:rPr>
              <a:t>Fraud detection </a:t>
            </a:r>
          </a:p>
          <a:p>
            <a:pPr algn="ctr" fontAlgn="base">
              <a:lnSpc>
                <a:spcPct val="140000"/>
              </a:lnSpc>
              <a:spcAft>
                <a:spcPts val="1200"/>
              </a:spcAft>
            </a:pPr>
            <a:r>
              <a:rPr lang="en-GB" sz="3100" spc="-30" dirty="0">
                <a:latin typeface="Montserrat" pitchFamily="2" charset="77"/>
              </a:rPr>
              <a:t>accuracy and recall.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D9D1E5A8-C719-A50F-337B-73D24AA4F4F0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7599112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70BC4D-C14C-E820-9750-3A7191CDB377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GB" sz="2000" dirty="0">
                <a:solidFill>
                  <a:srgbClr val="FFFFFF"/>
                </a:solidFill>
                <a:effectLst/>
                <a:latin typeface="Poppins ExtraLight" panose="020B0604020202020204" pitchFamily="34" charset="0"/>
              </a:rPr>
              <a:t>January, 2025</a:t>
            </a:r>
            <a:endParaRPr lang="en-US" sz="2000" dirty="0">
              <a:solidFill>
                <a:schemeClr val="bg1"/>
              </a:solidFill>
              <a:sym typeface="Lexend De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020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group of women sitting at a table looking at a computer&#10;&#10;Description automatically generated">
            <a:extLst>
              <a:ext uri="{FF2B5EF4-FFF2-40B4-BE49-F238E27FC236}">
                <a16:creationId xmlns:a16="http://schemas.microsoft.com/office/drawing/2014/main" id="{E98E3D90-F8D2-26F8-48D2-4EEE46048D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">
            <a:extLst>
              <a:ext uri="{FF2B5EF4-FFF2-40B4-BE49-F238E27FC236}">
                <a16:creationId xmlns:a16="http://schemas.microsoft.com/office/drawing/2014/main" id="{6B224E11-FF1F-8363-D706-38D6E7A1D8D8}"/>
              </a:ext>
            </a:extLst>
          </p:cNvPr>
          <p:cNvSpPr txBox="1">
            <a:spLocks/>
          </p:cNvSpPr>
          <p:nvPr/>
        </p:nvSpPr>
        <p:spPr>
          <a:xfrm>
            <a:off x="1520825" y="8451751"/>
            <a:ext cx="12844104" cy="31046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dirty="0">
                <a:sym typeface="Passion One"/>
              </a:rPr>
              <a:t>RECOMMENDATIONS FOR IMPROVEMENTS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C043F2F5-903D-5AE6-3423-E2F7C4B81A85}"/>
              </a:ext>
            </a:extLst>
          </p:cNvPr>
          <p:cNvSpPr txBox="1">
            <a:spLocks/>
          </p:cNvSpPr>
          <p:nvPr/>
        </p:nvSpPr>
        <p:spPr>
          <a:xfrm>
            <a:off x="15338323" y="8985003"/>
            <a:ext cx="7518502" cy="2342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4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-GB" sz="3100" dirty="0">
                <a:latin typeface="Montserrat" pitchFamily="2" charset="77"/>
              </a:rPr>
              <a:t>Start pilot programs for targeted campaigns and delivery adjustments.</a:t>
            </a:r>
          </a:p>
          <a:p>
            <a:pPr marL="0" indent="0" algn="r" fontAlgn="base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GB" sz="3100" dirty="0">
                <a:latin typeface="Montserrat" pitchFamily="2" charset="77"/>
              </a:rPr>
              <a:t>Monitor KPIs to evaluate success.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78F1392E-EE8A-81E1-1664-2DB4A39827CD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66606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5696807A-6444-7750-809B-78EF7AFE0E32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  <a:sym typeface="Lexend Deca Light"/>
              </a:rPr>
              <a:t>January, 2025</a:t>
            </a:r>
          </a:p>
        </p:txBody>
      </p:sp>
    </p:spTree>
    <p:extLst>
      <p:ext uri="{BB962C8B-B14F-4D97-AF65-F5344CB8AC3E}">
        <p14:creationId xmlns:p14="http://schemas.microsoft.com/office/powerpoint/2010/main" val="145352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156675-3EE6-51E1-629A-BDF6B9ACBBB1}"/>
              </a:ext>
            </a:extLst>
          </p:cNvPr>
          <p:cNvSpPr/>
          <p:nvPr/>
        </p:nvSpPr>
        <p:spPr>
          <a:xfrm>
            <a:off x="10190216" y="2536285"/>
            <a:ext cx="15727679" cy="230428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C450F8-A672-3091-D343-85C0433739AA}"/>
              </a:ext>
            </a:extLst>
          </p:cNvPr>
          <p:cNvSpPr/>
          <p:nvPr/>
        </p:nvSpPr>
        <p:spPr>
          <a:xfrm>
            <a:off x="10712033" y="3200056"/>
            <a:ext cx="976746" cy="976746"/>
          </a:xfrm>
          <a:prstGeom prst="ellipse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813D64F-8C88-EB40-E884-D0DB766EA6E8}"/>
              </a:ext>
            </a:extLst>
          </p:cNvPr>
          <p:cNvSpPr/>
          <p:nvPr/>
        </p:nvSpPr>
        <p:spPr>
          <a:xfrm>
            <a:off x="10190216" y="6017615"/>
            <a:ext cx="15727679" cy="230428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7F19FA-8537-5957-2F70-4C179DFAB8AD}"/>
              </a:ext>
            </a:extLst>
          </p:cNvPr>
          <p:cNvSpPr/>
          <p:nvPr/>
        </p:nvSpPr>
        <p:spPr>
          <a:xfrm>
            <a:off x="10712033" y="6681386"/>
            <a:ext cx="976746" cy="976746"/>
          </a:xfrm>
          <a:prstGeom prst="ellipse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621CC86-3B38-88CD-6010-162FAC0C4ACA}"/>
              </a:ext>
            </a:extLst>
          </p:cNvPr>
          <p:cNvSpPr/>
          <p:nvPr/>
        </p:nvSpPr>
        <p:spPr>
          <a:xfrm>
            <a:off x="10190216" y="9502443"/>
            <a:ext cx="15727679" cy="230428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DFA64A-F2FC-B94C-3EE5-E614F1DBACF1}"/>
              </a:ext>
            </a:extLst>
          </p:cNvPr>
          <p:cNvSpPr/>
          <p:nvPr/>
        </p:nvSpPr>
        <p:spPr>
          <a:xfrm>
            <a:off x="10712033" y="10166214"/>
            <a:ext cx="976746" cy="976746"/>
          </a:xfrm>
          <a:prstGeom prst="ellipse">
            <a:avLst/>
          </a:pr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FBB0CD88-7A87-3102-20BA-1920F71933E2}"/>
              </a:ext>
            </a:extLst>
          </p:cNvPr>
          <p:cNvSpPr txBox="1"/>
          <p:nvPr/>
        </p:nvSpPr>
        <p:spPr>
          <a:xfrm>
            <a:off x="12188825" y="3200056"/>
            <a:ext cx="10646229" cy="1006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fontAlgn="base">
              <a:lnSpc>
                <a:spcPct val="140000"/>
              </a:lnSpc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Understand and cater to distinct customer segments.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A9B5BA9E-ED43-C989-A39F-14CBD671471E}"/>
              </a:ext>
            </a:extLst>
          </p:cNvPr>
          <p:cNvSpPr txBox="1"/>
          <p:nvPr/>
        </p:nvSpPr>
        <p:spPr>
          <a:xfrm>
            <a:off x="12210596" y="6361861"/>
            <a:ext cx="10646229" cy="1923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4572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Strengthen fraud detection while ensuring minimal false positives.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4FDD7D21-2C8F-B49D-2058-2D83C704335D}"/>
              </a:ext>
            </a:extLst>
          </p:cNvPr>
          <p:cNvSpPr txBox="1"/>
          <p:nvPr/>
        </p:nvSpPr>
        <p:spPr>
          <a:xfrm>
            <a:off x="12210596" y="9846689"/>
            <a:ext cx="10646229" cy="1923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457200"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Optimize delivery for high-priority orders to boost satisfaction.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2E62167D-018E-B1E5-0BC6-5A437194E13C}"/>
              </a:ext>
            </a:extLst>
          </p:cNvPr>
          <p:cNvSpPr txBox="1">
            <a:spLocks/>
          </p:cNvSpPr>
          <p:nvPr/>
        </p:nvSpPr>
        <p:spPr>
          <a:xfrm>
            <a:off x="2578641" y="5331719"/>
            <a:ext cx="5645398" cy="31046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dirty="0">
                <a:sym typeface="Passion One"/>
              </a:rPr>
              <a:t>GOALS REVIEW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380F29CB-3615-C9DA-8C64-D0C164B2A7B9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66606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ym typeface="Lexend Deca Light"/>
              </a:rPr>
              <a:t>Developers Institute | Final Project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768A0450-DFCF-99C1-F2D1-4756D66E078F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ym typeface="Lexend Deca Light"/>
              </a:rPr>
              <a:t>January, 2025</a:t>
            </a:r>
          </a:p>
        </p:txBody>
      </p:sp>
    </p:spTree>
    <p:extLst>
      <p:ext uri="{BB962C8B-B14F-4D97-AF65-F5344CB8AC3E}">
        <p14:creationId xmlns:p14="http://schemas.microsoft.com/office/powerpoint/2010/main" val="2621596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B718D3D5-FA31-F6B7-C904-D7AEFB2C2B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">
            <a:extLst>
              <a:ext uri="{FF2B5EF4-FFF2-40B4-BE49-F238E27FC236}">
                <a16:creationId xmlns:a16="http://schemas.microsoft.com/office/drawing/2014/main" id="{6EBECB94-D260-EB2D-5C54-ECC2F48AC8B2}"/>
              </a:ext>
            </a:extLst>
          </p:cNvPr>
          <p:cNvSpPr txBox="1">
            <a:spLocks/>
          </p:cNvSpPr>
          <p:nvPr/>
        </p:nvSpPr>
        <p:spPr>
          <a:xfrm>
            <a:off x="3081047" y="4835351"/>
            <a:ext cx="7299315" cy="31046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dirty="0">
                <a:sym typeface="Passion One"/>
              </a:rPr>
              <a:t>Q&amp;A and Discussion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783A703C-C8A1-C0BC-C09D-78E64825913F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66606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ym typeface="Lexend Deca Light"/>
              </a:rPr>
              <a:t>Developers Institute | Final Project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7F9401FF-BFB5-AB1F-EB80-DF9E1E64E543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ym typeface="Lexend Deca Light"/>
              </a:rPr>
              <a:t>January, 2025</a:t>
            </a:r>
          </a:p>
        </p:txBody>
      </p:sp>
    </p:spTree>
    <p:extLst>
      <p:ext uri="{BB962C8B-B14F-4D97-AF65-F5344CB8AC3E}">
        <p14:creationId xmlns:p14="http://schemas.microsoft.com/office/powerpoint/2010/main" val="3357166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DC7F77-BF78-1C57-51F5-720BCC026039}"/>
              </a:ext>
            </a:extLst>
          </p:cNvPr>
          <p:cNvCxnSpPr>
            <a:cxnSpLocks/>
          </p:cNvCxnSpPr>
          <p:nvPr/>
        </p:nvCxnSpPr>
        <p:spPr>
          <a:xfrm>
            <a:off x="1520825" y="12995820"/>
            <a:ext cx="21336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">
            <a:extLst>
              <a:ext uri="{FF2B5EF4-FFF2-40B4-BE49-F238E27FC236}">
                <a16:creationId xmlns:a16="http://schemas.microsoft.com/office/drawing/2014/main" id="{C8D70966-A7C3-CABD-DF8B-3DC53430A688}"/>
              </a:ext>
            </a:extLst>
          </p:cNvPr>
          <p:cNvSpPr txBox="1">
            <a:spLocks/>
          </p:cNvSpPr>
          <p:nvPr/>
        </p:nvSpPr>
        <p:spPr>
          <a:xfrm>
            <a:off x="5272970" y="5031101"/>
            <a:ext cx="17583855" cy="257378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15000" dirty="0">
                <a:solidFill>
                  <a:schemeClr val="bg1"/>
                </a:solidFill>
                <a:sym typeface="Passion One"/>
              </a:rPr>
              <a:t>CONTACT ME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62251456-7B92-32A3-A2DF-EC846A8BAD6A}"/>
              </a:ext>
            </a:extLst>
          </p:cNvPr>
          <p:cNvSpPr txBox="1">
            <a:spLocks/>
          </p:cNvSpPr>
          <p:nvPr/>
        </p:nvSpPr>
        <p:spPr>
          <a:xfrm>
            <a:off x="9225279" y="7604883"/>
            <a:ext cx="13631546" cy="6832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3600" b="0" dirty="0">
                <a:solidFill>
                  <a:schemeClr val="bg1"/>
                </a:solidFill>
                <a:effectLst/>
                <a:latin typeface="Montserrat" pitchFamily="2" charset="77"/>
              </a:rPr>
              <a:t>Connect </a:t>
            </a:r>
            <a:r>
              <a:rPr lang="en-US" sz="3600" b="0" dirty="0">
                <a:solidFill>
                  <a:schemeClr val="bg1"/>
                </a:solidFill>
                <a:latin typeface="Montserrat" pitchFamily="2" charset="77"/>
              </a:rPr>
              <a:t>W</a:t>
            </a:r>
            <a:r>
              <a:rPr lang="en-US" sz="3600" b="0" dirty="0">
                <a:solidFill>
                  <a:schemeClr val="bg1"/>
                </a:solidFill>
                <a:effectLst/>
                <a:latin typeface="Montserrat" pitchFamily="2" charset="77"/>
              </a:rPr>
              <a:t>ith Me Today and Let's Start Building Together!</a:t>
            </a:r>
            <a:endParaRPr lang="en-US" sz="17300" b="0" dirty="0">
              <a:solidFill>
                <a:schemeClr val="bg1"/>
              </a:solidFill>
              <a:latin typeface="Montserrat" pitchFamily="2" charset="77"/>
              <a:ea typeface="Passion One"/>
              <a:cs typeface="Passion One"/>
              <a:sym typeface="Passion One"/>
            </a:endParaRP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82DF14AE-1BB3-9588-AB8D-5E8A83E3E913}"/>
              </a:ext>
            </a:extLst>
          </p:cNvPr>
          <p:cNvSpPr txBox="1"/>
          <p:nvPr/>
        </p:nvSpPr>
        <p:spPr>
          <a:xfrm>
            <a:off x="1520824" y="12150101"/>
            <a:ext cx="3563953" cy="503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</a:lstStyle>
          <a:p>
            <a:pPr algn="ctr"/>
            <a:r>
              <a:rPr lang="en-US" sz="2000" dirty="0" err="1">
                <a:solidFill>
                  <a:schemeClr val="bg1"/>
                </a:solidFill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6CD43B8C-B856-6553-9F3D-A3B4DC90B305}"/>
              </a:ext>
            </a:extLst>
          </p:cNvPr>
          <p:cNvSpPr txBox="1"/>
          <p:nvPr/>
        </p:nvSpPr>
        <p:spPr>
          <a:xfrm>
            <a:off x="19460876" y="12150115"/>
            <a:ext cx="3387566" cy="503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</a:lstStyle>
          <a:p>
            <a:pPr algn="ctr"/>
            <a:r>
              <a:rPr lang="en-US" sz="2000" dirty="0" err="1">
                <a:solidFill>
                  <a:schemeClr val="bg1"/>
                </a:solidFill>
                <a:latin typeface="Montserra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28A862A9-687E-EC9C-EF2B-439A806C88CE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7599112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06ADBEC9-6278-A33A-3DA3-93A802B8FA49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GB" sz="2000" dirty="0">
                <a:solidFill>
                  <a:srgbClr val="FFFFFF"/>
                </a:solidFill>
                <a:effectLst/>
                <a:latin typeface="Poppins ExtraLight" panose="020B0604020202020204" pitchFamily="34" charset="0"/>
              </a:rPr>
              <a:t>January, 2025</a:t>
            </a:r>
            <a:endParaRPr lang="en-US" sz="2000" dirty="0">
              <a:solidFill>
                <a:schemeClr val="bg1"/>
              </a:solidFill>
              <a:sym typeface="Lexend De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7147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>
            <a:extLst>
              <a:ext uri="{FF2B5EF4-FFF2-40B4-BE49-F238E27FC236}">
                <a16:creationId xmlns:a16="http://schemas.microsoft.com/office/drawing/2014/main" id="{462346E1-9A41-474E-6DC2-AEBC3C99C929}"/>
              </a:ext>
            </a:extLst>
          </p:cNvPr>
          <p:cNvSpPr txBox="1">
            <a:spLocks/>
          </p:cNvSpPr>
          <p:nvPr/>
        </p:nvSpPr>
        <p:spPr>
          <a:xfrm>
            <a:off x="1520825" y="2782126"/>
            <a:ext cx="10668000" cy="13134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sym typeface="Passion One"/>
              </a:rPr>
              <a:t>AGENDA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59A0CF06-CC09-2980-9524-C31CCD1A0AA5}"/>
              </a:ext>
            </a:extLst>
          </p:cNvPr>
          <p:cNvSpPr txBox="1">
            <a:spLocks/>
          </p:cNvSpPr>
          <p:nvPr/>
        </p:nvSpPr>
        <p:spPr>
          <a:xfrm>
            <a:off x="2859607" y="4804760"/>
            <a:ext cx="6837601" cy="684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  <a:sym typeface="Passion One"/>
              </a:rPr>
              <a:t>01. Introduction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D3C0561D-08FE-13B6-7B8C-4CE4033952AC}"/>
              </a:ext>
            </a:extLst>
          </p:cNvPr>
          <p:cNvSpPr txBox="1">
            <a:spLocks/>
          </p:cNvSpPr>
          <p:nvPr/>
        </p:nvSpPr>
        <p:spPr>
          <a:xfrm>
            <a:off x="2859602" y="5565770"/>
            <a:ext cx="10062309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  <a:sym typeface="Passion One"/>
              </a:rPr>
              <a:t>02. Customer Segmentation</a:t>
            </a: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630F8755-A84F-19F9-2F38-CACFD1329498}"/>
              </a:ext>
            </a:extLst>
          </p:cNvPr>
          <p:cNvSpPr txBox="1">
            <a:spLocks/>
          </p:cNvSpPr>
          <p:nvPr/>
        </p:nvSpPr>
        <p:spPr>
          <a:xfrm>
            <a:off x="2859601" y="7237946"/>
            <a:ext cx="6837601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  <a:sym typeface="Passion One"/>
              </a:rPr>
              <a:t>04. Fraud Analysis and Risks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8A92F55C-B78B-1AB0-7A0E-A6AAB26499E7}"/>
              </a:ext>
            </a:extLst>
          </p:cNvPr>
          <p:cNvSpPr txBox="1">
            <a:spLocks/>
          </p:cNvSpPr>
          <p:nvPr/>
        </p:nvSpPr>
        <p:spPr>
          <a:xfrm>
            <a:off x="2859601" y="6387647"/>
            <a:ext cx="7666158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  <a:sym typeface="Passion One"/>
              </a:rPr>
              <a:t>03. Delivery Risk Assessment</a:t>
            </a:r>
          </a:p>
        </p:txBody>
      </p:sp>
      <p:sp>
        <p:nvSpPr>
          <p:cNvPr id="25" name="Text">
            <a:extLst>
              <a:ext uri="{FF2B5EF4-FFF2-40B4-BE49-F238E27FC236}">
                <a16:creationId xmlns:a16="http://schemas.microsoft.com/office/drawing/2014/main" id="{C9CB0072-AC6A-7D9E-EE67-0EF89D63467C}"/>
              </a:ext>
            </a:extLst>
          </p:cNvPr>
          <p:cNvSpPr txBox="1">
            <a:spLocks/>
          </p:cNvSpPr>
          <p:nvPr/>
        </p:nvSpPr>
        <p:spPr>
          <a:xfrm>
            <a:off x="2859605" y="8088245"/>
            <a:ext cx="8001831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  <a:sym typeface="Passion One"/>
              </a:rPr>
              <a:t>05. Strategic Recommendations</a:t>
            </a:r>
          </a:p>
        </p:txBody>
      </p:sp>
      <p:sp>
        <p:nvSpPr>
          <p:cNvPr id="27" name="Text">
            <a:extLst>
              <a:ext uri="{FF2B5EF4-FFF2-40B4-BE49-F238E27FC236}">
                <a16:creationId xmlns:a16="http://schemas.microsoft.com/office/drawing/2014/main" id="{18824BE8-9F11-5F9A-98E4-830E29CBCDC5}"/>
              </a:ext>
            </a:extLst>
          </p:cNvPr>
          <p:cNvSpPr txBox="1">
            <a:spLocks/>
          </p:cNvSpPr>
          <p:nvPr/>
        </p:nvSpPr>
        <p:spPr>
          <a:xfrm>
            <a:off x="2846265" y="8897030"/>
            <a:ext cx="6837601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  <a:sym typeface="Passion One"/>
              </a:rPr>
              <a:t>06. Implementation Plan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F7A663F5-0ECE-46F6-ED7B-53A26576C2D1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7599112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8B86FD0D-A975-3BCE-E89A-DEE22BE8445A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GB" sz="2000" dirty="0">
                <a:solidFill>
                  <a:srgbClr val="FFFFFF"/>
                </a:solidFill>
                <a:effectLst/>
                <a:latin typeface="Poppins ExtraLight" panose="020B0604020202020204" pitchFamily="34" charset="0"/>
              </a:rPr>
              <a:t>January, 2025</a:t>
            </a:r>
            <a:endParaRPr lang="en-US" sz="2000" dirty="0">
              <a:solidFill>
                <a:schemeClr val="bg1"/>
              </a:solidFill>
              <a:sym typeface="Lexend Deca Light"/>
            </a:endParaRPr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AD70A257-C133-3BB4-AC8A-AE2CB2E4DB67}"/>
              </a:ext>
            </a:extLst>
          </p:cNvPr>
          <p:cNvSpPr txBox="1">
            <a:spLocks/>
          </p:cNvSpPr>
          <p:nvPr/>
        </p:nvSpPr>
        <p:spPr>
          <a:xfrm>
            <a:off x="2846266" y="9663859"/>
            <a:ext cx="10351072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  <a:sym typeface="Passion One"/>
              </a:rPr>
              <a:t>07. Key Performance Indicators (KPIs)</a:t>
            </a:r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69062630-A4F2-181C-4A44-4349CFEE261D}"/>
              </a:ext>
            </a:extLst>
          </p:cNvPr>
          <p:cNvSpPr txBox="1">
            <a:spLocks/>
          </p:cNvSpPr>
          <p:nvPr/>
        </p:nvSpPr>
        <p:spPr>
          <a:xfrm>
            <a:off x="2846266" y="10527975"/>
            <a:ext cx="6837601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>
                <a:solidFill>
                  <a:schemeClr val="bg1"/>
                </a:solidFill>
                <a:latin typeface="Montserrat" pitchFamily="2" charset="77"/>
                <a:sym typeface="Passion One"/>
              </a:rPr>
              <a:t>08. Conclusion</a:t>
            </a:r>
          </a:p>
        </p:txBody>
      </p:sp>
    </p:spTree>
    <p:extLst>
      <p:ext uri="{BB962C8B-B14F-4D97-AF65-F5344CB8AC3E}">
        <p14:creationId xmlns:p14="http://schemas.microsoft.com/office/powerpoint/2010/main" val="1994100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8FFF1A-245F-58B3-449A-3F31517B802F}"/>
              </a:ext>
            </a:extLst>
          </p:cNvPr>
          <p:cNvSpPr/>
          <p:nvPr/>
        </p:nvSpPr>
        <p:spPr>
          <a:xfrm>
            <a:off x="1520825" y="6858000"/>
            <a:ext cx="5198481" cy="1434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71A98-6A2B-865A-3216-F268693FDA09}"/>
              </a:ext>
            </a:extLst>
          </p:cNvPr>
          <p:cNvSpPr/>
          <p:nvPr/>
        </p:nvSpPr>
        <p:spPr>
          <a:xfrm>
            <a:off x="6888692" y="6858000"/>
            <a:ext cx="5198481" cy="1434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BB7BC-EEB3-C27A-B7EF-9F7EAB7F7D5B}"/>
              </a:ext>
            </a:extLst>
          </p:cNvPr>
          <p:cNvSpPr/>
          <p:nvPr/>
        </p:nvSpPr>
        <p:spPr>
          <a:xfrm>
            <a:off x="12256559" y="6858000"/>
            <a:ext cx="5198481" cy="1434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A6300B-8894-0091-3959-D595B4FAF972}"/>
              </a:ext>
            </a:extLst>
          </p:cNvPr>
          <p:cNvSpPr/>
          <p:nvPr/>
        </p:nvSpPr>
        <p:spPr>
          <a:xfrm>
            <a:off x="17624425" y="6858000"/>
            <a:ext cx="5198481" cy="1434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640B5F-D2BC-E541-4CB9-2B3AEE87E887}"/>
              </a:ext>
            </a:extLst>
          </p:cNvPr>
          <p:cNvCxnSpPr/>
          <p:nvPr/>
        </p:nvCxnSpPr>
        <p:spPr>
          <a:xfrm>
            <a:off x="4099754" y="7575331"/>
            <a:ext cx="0" cy="150876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CD811A-E357-E1C2-40A9-786A12BD1147}"/>
              </a:ext>
            </a:extLst>
          </p:cNvPr>
          <p:cNvCxnSpPr/>
          <p:nvPr/>
        </p:nvCxnSpPr>
        <p:spPr>
          <a:xfrm>
            <a:off x="9474391" y="7520940"/>
            <a:ext cx="0" cy="150876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B4E588-3016-0938-1A30-427F2E463FDF}"/>
              </a:ext>
            </a:extLst>
          </p:cNvPr>
          <p:cNvCxnSpPr/>
          <p:nvPr/>
        </p:nvCxnSpPr>
        <p:spPr>
          <a:xfrm>
            <a:off x="14849028" y="7520940"/>
            <a:ext cx="0" cy="150876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6CD37E-7443-9A45-8243-1FB43D81AC92}"/>
              </a:ext>
            </a:extLst>
          </p:cNvPr>
          <p:cNvCxnSpPr/>
          <p:nvPr/>
        </p:nvCxnSpPr>
        <p:spPr>
          <a:xfrm>
            <a:off x="20223665" y="7520940"/>
            <a:ext cx="0" cy="150876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">
            <a:extLst>
              <a:ext uri="{FF2B5EF4-FFF2-40B4-BE49-F238E27FC236}">
                <a16:creationId xmlns:a16="http://schemas.microsoft.com/office/drawing/2014/main" id="{445D8ED4-6E12-7D65-B1CC-F272C0D8CBD6}"/>
              </a:ext>
            </a:extLst>
          </p:cNvPr>
          <p:cNvSpPr txBox="1">
            <a:spLocks/>
          </p:cNvSpPr>
          <p:nvPr/>
        </p:nvSpPr>
        <p:spPr>
          <a:xfrm>
            <a:off x="2022015" y="7261414"/>
            <a:ext cx="4119356" cy="627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0" dirty="0">
                <a:solidFill>
                  <a:schemeClr val="bg1"/>
                </a:solidFill>
                <a:latin typeface="Montserrat" pitchFamily="2" charset="77"/>
                <a:ea typeface="Passion One"/>
                <a:cs typeface="Passion One"/>
                <a:sym typeface="Passion One"/>
              </a:rPr>
              <a:t>Competitive Market</a:t>
            </a:r>
          </a:p>
        </p:txBody>
      </p:sp>
      <p:sp>
        <p:nvSpPr>
          <p:cNvPr id="27" name="Text">
            <a:extLst>
              <a:ext uri="{FF2B5EF4-FFF2-40B4-BE49-F238E27FC236}">
                <a16:creationId xmlns:a16="http://schemas.microsoft.com/office/drawing/2014/main" id="{D934DC93-3D30-BF37-95FB-26766DC99EF6}"/>
              </a:ext>
            </a:extLst>
          </p:cNvPr>
          <p:cNvSpPr txBox="1">
            <a:spLocks/>
          </p:cNvSpPr>
          <p:nvPr/>
        </p:nvSpPr>
        <p:spPr>
          <a:xfrm>
            <a:off x="7420093" y="7261414"/>
            <a:ext cx="4119356" cy="627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0" dirty="0">
                <a:solidFill>
                  <a:schemeClr val="bg1"/>
                </a:solidFill>
                <a:latin typeface="Montserrat" pitchFamily="2" charset="77"/>
                <a:ea typeface="Passion One"/>
                <a:cs typeface="Passion One"/>
                <a:sym typeface="Passion One"/>
              </a:rPr>
              <a:t>New Challenges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F6CF3A38-E3D3-2895-3380-124777673027}"/>
              </a:ext>
            </a:extLst>
          </p:cNvPr>
          <p:cNvSpPr txBox="1">
            <a:spLocks/>
          </p:cNvSpPr>
          <p:nvPr/>
        </p:nvSpPr>
        <p:spPr>
          <a:xfrm>
            <a:off x="12795491" y="7261414"/>
            <a:ext cx="4119356" cy="627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0" dirty="0">
                <a:solidFill>
                  <a:schemeClr val="bg1"/>
                </a:solidFill>
                <a:latin typeface="Montserrat" pitchFamily="2" charset="77"/>
                <a:ea typeface="Passion One"/>
                <a:cs typeface="Passion One"/>
                <a:sym typeface="Passion One"/>
              </a:rPr>
              <a:t>Talent Acquisition</a:t>
            </a:r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id="{FBBB5A12-8F2A-4DBB-EAEF-4EEA211A2FB8}"/>
              </a:ext>
            </a:extLst>
          </p:cNvPr>
          <p:cNvSpPr txBox="1">
            <a:spLocks/>
          </p:cNvSpPr>
          <p:nvPr/>
        </p:nvSpPr>
        <p:spPr>
          <a:xfrm>
            <a:off x="18170184" y="7261414"/>
            <a:ext cx="4119356" cy="627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0" dirty="0">
                <a:solidFill>
                  <a:schemeClr val="bg1"/>
                </a:solidFill>
                <a:latin typeface="Montserrat" pitchFamily="2" charset="77"/>
                <a:ea typeface="Passion One"/>
                <a:cs typeface="Passion One"/>
                <a:sym typeface="Passion One"/>
              </a:rPr>
              <a:t>Chain Disruption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4BFA621B-0E82-2728-C838-0F58E5BC5E9F}"/>
              </a:ext>
            </a:extLst>
          </p:cNvPr>
          <p:cNvSpPr txBox="1">
            <a:spLocks/>
          </p:cNvSpPr>
          <p:nvPr/>
        </p:nvSpPr>
        <p:spPr>
          <a:xfrm>
            <a:off x="7865205" y="4001193"/>
            <a:ext cx="8698040" cy="158120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>
                <a:sym typeface="Passion One"/>
              </a:rPr>
              <a:t>CHALLENGES 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ED9F6040-5754-058B-FD41-A776ACBDBA13}"/>
              </a:ext>
            </a:extLst>
          </p:cNvPr>
          <p:cNvSpPr txBox="1">
            <a:spLocks/>
          </p:cNvSpPr>
          <p:nvPr/>
        </p:nvSpPr>
        <p:spPr>
          <a:xfrm>
            <a:off x="1484988" y="9084091"/>
            <a:ext cx="5193410" cy="285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3100" dirty="0">
                <a:solidFill>
                  <a:schemeClr val="tx1"/>
                </a:solidFill>
                <a:latin typeface="Montserrat" pitchFamily="2" charset="77"/>
                <a:sym typeface="Lexend Deca Light"/>
              </a:rPr>
              <a:t>Understanding diverse customer behaviors and their impact on sales and profitability.</a:t>
            </a: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026E3693-7A5F-E986-3AD5-913BC043BED4}"/>
              </a:ext>
            </a:extLst>
          </p:cNvPr>
          <p:cNvSpPr txBox="1">
            <a:spLocks/>
          </p:cNvSpPr>
          <p:nvPr/>
        </p:nvSpPr>
        <p:spPr>
          <a:xfrm>
            <a:off x="6893763" y="9084091"/>
            <a:ext cx="5193410" cy="2188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3100" dirty="0">
                <a:solidFill>
                  <a:schemeClr val="tx1"/>
                </a:solidFill>
                <a:latin typeface="Montserrat" pitchFamily="2" charset="77"/>
                <a:sym typeface="Lexend Deca Light"/>
              </a:rPr>
              <a:t>Fraudulent activities threaten revenue and customer trust.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9A32EE67-B4C6-3790-449E-25097E4CA3E7}"/>
              </a:ext>
            </a:extLst>
          </p:cNvPr>
          <p:cNvSpPr txBox="1">
            <a:spLocks/>
          </p:cNvSpPr>
          <p:nvPr/>
        </p:nvSpPr>
        <p:spPr>
          <a:xfrm>
            <a:off x="12261630" y="9084091"/>
            <a:ext cx="5193410" cy="285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3100" dirty="0">
                <a:solidFill>
                  <a:schemeClr val="tx1"/>
                </a:solidFill>
                <a:latin typeface="Montserrat" pitchFamily="2" charset="77"/>
                <a:sym typeface="Lexend Deca Light"/>
              </a:rPr>
              <a:t>Utilize data teams to improve business performance and mitigate risks.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96EFA8BF-C176-00D0-D257-EBE985D9F8FE}"/>
              </a:ext>
            </a:extLst>
          </p:cNvPr>
          <p:cNvSpPr txBox="1">
            <a:spLocks/>
          </p:cNvSpPr>
          <p:nvPr/>
        </p:nvSpPr>
        <p:spPr>
          <a:xfrm>
            <a:off x="17624425" y="9084091"/>
            <a:ext cx="5193410" cy="285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R="0" lv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3100" dirty="0">
                <a:solidFill>
                  <a:schemeClr val="tx1"/>
                </a:solidFill>
                <a:latin typeface="Montserrat" pitchFamily="2" charset="77"/>
                <a:sym typeface="Lexend Deca Light"/>
              </a:rPr>
              <a:t>Late or failed deliveries impact customer satisfaction and retention.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0CA493D1-8610-9C8D-911D-13408E2FEA09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66606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ym typeface="Lexend Deca Light"/>
              </a:rPr>
              <a:t>Developers Institute | Final Project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4C568F63-B0B9-EACC-F61A-39A054FA8EFD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ym typeface="Lexend Deca Light"/>
              </a:rPr>
              <a:t>January, 2025</a:t>
            </a:r>
          </a:p>
        </p:txBody>
      </p:sp>
    </p:spTree>
    <p:extLst>
      <p:ext uri="{BB962C8B-B14F-4D97-AF65-F5344CB8AC3E}">
        <p14:creationId xmlns:p14="http://schemas.microsoft.com/office/powerpoint/2010/main" val="159093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9332F9-5E54-4E15-A161-287FE402AF5D}"/>
              </a:ext>
            </a:extLst>
          </p:cNvPr>
          <p:cNvCxnSpPr/>
          <p:nvPr/>
        </p:nvCxnSpPr>
        <p:spPr>
          <a:xfrm>
            <a:off x="4552647" y="8293892"/>
            <a:ext cx="15464118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6856B8D-8B75-1EF2-7C51-B549CE16172C}"/>
              </a:ext>
            </a:extLst>
          </p:cNvPr>
          <p:cNvSpPr/>
          <p:nvPr/>
        </p:nvSpPr>
        <p:spPr>
          <a:xfrm>
            <a:off x="1520825" y="5227962"/>
            <a:ext cx="6082748" cy="6121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44A3F6-2DFB-9C05-4032-B72B29BAED1B}"/>
              </a:ext>
            </a:extLst>
          </p:cNvPr>
          <p:cNvSpPr/>
          <p:nvPr/>
        </p:nvSpPr>
        <p:spPr>
          <a:xfrm>
            <a:off x="9147451" y="5227961"/>
            <a:ext cx="6082748" cy="61214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6DAEC-13EE-0BE7-3C39-C1014256D1CF}"/>
              </a:ext>
            </a:extLst>
          </p:cNvPr>
          <p:cNvSpPr/>
          <p:nvPr/>
        </p:nvSpPr>
        <p:spPr>
          <a:xfrm>
            <a:off x="16774077" y="5227960"/>
            <a:ext cx="6082748" cy="61214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4AD10836-A403-29A1-F0FB-EED400F29700}"/>
              </a:ext>
            </a:extLst>
          </p:cNvPr>
          <p:cNvSpPr txBox="1">
            <a:spLocks/>
          </p:cNvSpPr>
          <p:nvPr/>
        </p:nvSpPr>
        <p:spPr>
          <a:xfrm>
            <a:off x="1520825" y="2896014"/>
            <a:ext cx="21335999" cy="13134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ctr"/>
            <a:r>
              <a:rPr lang="en-US" dirty="0">
                <a:sym typeface="Passion One"/>
              </a:rPr>
              <a:t>KEY HIGHLIGHTS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5011ADD-19F8-4B94-59FD-B0E53DAE8455}"/>
              </a:ext>
            </a:extLst>
          </p:cNvPr>
          <p:cNvSpPr txBox="1">
            <a:spLocks/>
          </p:cNvSpPr>
          <p:nvPr/>
        </p:nvSpPr>
        <p:spPr>
          <a:xfrm>
            <a:off x="1705178" y="8391090"/>
            <a:ext cx="5714043" cy="285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dirty="0">
                <a:sym typeface="Lexend Deca Light"/>
              </a:rPr>
              <a:t>Understanding diverse customer segmentation behaviors and their impact on sales and profitability.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193A44E6-1A96-0A5E-98E0-D4B9320DAC2F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66606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ym typeface="Lexend Deca Light"/>
              </a:rPr>
              <a:t>Developers Institute | Final Project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46D8B029-6A01-0827-3CD8-B69F83F45987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ym typeface="Lexend Deca Light"/>
              </a:rPr>
              <a:t>January, 2025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1447352F-7A2B-2A9E-8F14-9521A400EC9E}"/>
              </a:ext>
            </a:extLst>
          </p:cNvPr>
          <p:cNvSpPr txBox="1">
            <a:spLocks/>
          </p:cNvSpPr>
          <p:nvPr/>
        </p:nvSpPr>
        <p:spPr>
          <a:xfrm>
            <a:off x="232496" y="6126623"/>
            <a:ext cx="8882756" cy="118417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6600" dirty="0">
                <a:solidFill>
                  <a:schemeClr val="bg1"/>
                </a:solidFill>
                <a:sym typeface="Passion One"/>
              </a:rPr>
              <a:t>Customers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2F2F4138-95E8-EC04-5A5C-C6D9FEE5ADA3}"/>
              </a:ext>
            </a:extLst>
          </p:cNvPr>
          <p:cNvSpPr txBox="1">
            <a:spLocks/>
          </p:cNvSpPr>
          <p:nvPr/>
        </p:nvSpPr>
        <p:spPr>
          <a:xfrm>
            <a:off x="9357204" y="8391090"/>
            <a:ext cx="5714043" cy="36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Aft>
                <a:spcPts val="1200"/>
              </a:spcAft>
            </a:pPr>
            <a:r>
              <a:rPr lang="en-GB" dirty="0"/>
              <a:t>Fraudulent activities threaten revenue and customer trust.</a:t>
            </a:r>
          </a:p>
          <a:p>
            <a:br>
              <a:rPr lang="en-GB" dirty="0"/>
            </a:br>
            <a:endParaRPr lang="en-US" dirty="0">
              <a:sym typeface="Lexend Deca Light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6B0779DB-4DAB-D805-E140-6F18AD14EBE8}"/>
              </a:ext>
            </a:extLst>
          </p:cNvPr>
          <p:cNvSpPr txBox="1">
            <a:spLocks/>
          </p:cNvSpPr>
          <p:nvPr/>
        </p:nvSpPr>
        <p:spPr>
          <a:xfrm>
            <a:off x="9083052" y="6228435"/>
            <a:ext cx="6211543" cy="118417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6600" dirty="0">
                <a:solidFill>
                  <a:schemeClr val="bg1"/>
                </a:solidFill>
                <a:sym typeface="Passion One"/>
              </a:rPr>
              <a:t>Fraud</a:t>
            </a:r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BAE1FAFF-DF70-D7F4-2E6D-829CA194C106}"/>
              </a:ext>
            </a:extLst>
          </p:cNvPr>
          <p:cNvSpPr txBox="1">
            <a:spLocks/>
          </p:cNvSpPr>
          <p:nvPr/>
        </p:nvSpPr>
        <p:spPr>
          <a:xfrm>
            <a:off x="16958429" y="8391090"/>
            <a:ext cx="5714043" cy="36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100" b="0" i="0" spc="-30" baseline="0">
                <a:solidFill>
                  <a:schemeClr val="bg1"/>
                </a:solidFill>
                <a:effectLst/>
                <a:latin typeface="Montserrat" pitchFamily="2" charset="77"/>
                <a:ea typeface="Lexend Deca Light"/>
                <a:cs typeface="Lexend Deca Light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Aft>
                <a:spcPts val="1200"/>
              </a:spcAft>
            </a:pPr>
            <a:r>
              <a:rPr lang="en-GB" dirty="0"/>
              <a:t>Late or failed deliveries impact customer satisfaction and retention.</a:t>
            </a:r>
          </a:p>
          <a:p>
            <a:br>
              <a:rPr lang="en-GB" dirty="0"/>
            </a:br>
            <a:endParaRPr lang="en-US" dirty="0">
              <a:sym typeface="Lexend Deca Light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ECFA6C0F-61B5-6E55-F659-10433FEBA095}"/>
              </a:ext>
            </a:extLst>
          </p:cNvPr>
          <p:cNvSpPr txBox="1">
            <a:spLocks/>
          </p:cNvSpPr>
          <p:nvPr/>
        </p:nvSpPr>
        <p:spPr>
          <a:xfrm>
            <a:off x="16958429" y="5664056"/>
            <a:ext cx="5714043" cy="23013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GB" sz="6600" dirty="0">
                <a:solidFill>
                  <a:schemeClr val="bg1"/>
                </a:solidFill>
              </a:rPr>
              <a:t>Delivery risks</a:t>
            </a:r>
            <a:endParaRPr lang="en-US" sz="6600" dirty="0">
              <a:solidFill>
                <a:schemeClr val="bg1"/>
              </a:solidFill>
              <a:sym typeface="Passion One"/>
            </a:endParaRPr>
          </a:p>
        </p:txBody>
      </p:sp>
    </p:spTree>
    <p:extLst>
      <p:ext uri="{BB962C8B-B14F-4D97-AF65-F5344CB8AC3E}">
        <p14:creationId xmlns:p14="http://schemas.microsoft.com/office/powerpoint/2010/main" val="316525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F2791B39-C714-20F7-551B-9B2602746CAA}"/>
              </a:ext>
            </a:extLst>
          </p:cNvPr>
          <p:cNvSpPr txBox="1">
            <a:spLocks/>
          </p:cNvSpPr>
          <p:nvPr/>
        </p:nvSpPr>
        <p:spPr>
          <a:xfrm>
            <a:off x="1548533" y="3733369"/>
            <a:ext cx="9558301" cy="46281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9000" dirty="0">
                <a:solidFill>
                  <a:schemeClr val="bg1"/>
                </a:solidFill>
                <a:sym typeface="Passion One"/>
              </a:rPr>
              <a:t>PERFORMANCE METRICS OVERVIEW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C30135BE-2D84-8BBA-05E9-A93B235CC599}"/>
              </a:ext>
            </a:extLst>
          </p:cNvPr>
          <p:cNvSpPr txBox="1">
            <a:spLocks/>
          </p:cNvSpPr>
          <p:nvPr/>
        </p:nvSpPr>
        <p:spPr>
          <a:xfrm>
            <a:off x="1548533" y="8727319"/>
            <a:ext cx="9558301" cy="3524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4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dirty="0">
                <a:solidFill>
                  <a:schemeClr val="bg1"/>
                </a:solidFill>
                <a:latin typeface="Montserrat" pitchFamily="2" charset="77"/>
                <a:ea typeface="Lexend Deca Light"/>
                <a:cs typeface="Lexend Deca Light"/>
                <a:sym typeface="Lexend Deca Light"/>
              </a:rPr>
              <a:t>Company Performance held steady until recently. We will dive into causes, and insights on why our company took such a hit in late 2017 and provide cost effective strategy to renew performance.</a:t>
            </a: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29E4137F-F3F4-9406-6423-2EC8E47D8E40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613125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72E7E898-4117-07C7-1B1F-85AF977F0C6F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  <a:sym typeface="Lexend Deca Light"/>
              </a:rPr>
              <a:t>January, 2025</a:t>
            </a:r>
          </a:p>
        </p:txBody>
      </p:sp>
      <p:pic>
        <p:nvPicPr>
          <p:cNvPr id="6" name="Picture 5" descr="A green line graph with numbers and a line&#10;&#10;AI-generated content may be incorrect.">
            <a:extLst>
              <a:ext uri="{FF2B5EF4-FFF2-40B4-BE49-F238E27FC236}">
                <a16:creationId xmlns:a16="http://schemas.microsoft.com/office/drawing/2014/main" id="{E4667E1F-7FEC-2ECA-5368-AE1E72147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603" y="2656041"/>
            <a:ext cx="12286025" cy="881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3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EAE23-0FD1-6911-1C99-15F307EB7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D00C88A4-9E4C-278D-5353-F5A02DEEBD69}"/>
              </a:ext>
            </a:extLst>
          </p:cNvPr>
          <p:cNvSpPr txBox="1">
            <a:spLocks/>
          </p:cNvSpPr>
          <p:nvPr/>
        </p:nvSpPr>
        <p:spPr>
          <a:xfrm>
            <a:off x="1548533" y="3733369"/>
            <a:ext cx="9558301" cy="46281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9000" dirty="0">
                <a:solidFill>
                  <a:schemeClr val="bg1"/>
                </a:solidFill>
                <a:sym typeface="Passion One"/>
              </a:rPr>
              <a:t>DELIVERY RISK METRICS OVERVIEW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937AFF97-5226-CA8F-6326-2AF88E2B75B5}"/>
              </a:ext>
            </a:extLst>
          </p:cNvPr>
          <p:cNvSpPr txBox="1">
            <a:spLocks/>
          </p:cNvSpPr>
          <p:nvPr/>
        </p:nvSpPr>
        <p:spPr>
          <a:xfrm>
            <a:off x="1548533" y="8727319"/>
            <a:ext cx="8918941" cy="4191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4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dirty="0">
                <a:solidFill>
                  <a:schemeClr val="bg1"/>
                </a:solidFill>
                <a:latin typeface="Montserrat" pitchFamily="2" charset="77"/>
                <a:ea typeface="Lexend Deca Light"/>
                <a:cs typeface="Lexend Deca Light"/>
                <a:sym typeface="Lexend Deca Light"/>
              </a:rPr>
              <a:t>While the numbers appear concerning, the average late time on a delivery is about 0.6 days. First Class delivery improvements are the major </a:t>
            </a:r>
            <a:r>
              <a:rPr lang="en-US" sz="3100" dirty="0" err="1">
                <a:solidFill>
                  <a:schemeClr val="bg1"/>
                </a:solidFill>
                <a:latin typeface="Montserrat" pitchFamily="2" charset="77"/>
                <a:ea typeface="Lexend Deca Light"/>
                <a:cs typeface="Lexend Deca Light"/>
                <a:sym typeface="Lexend Deca Light"/>
              </a:rPr>
              <a:t>concer</a:t>
            </a:r>
            <a:r>
              <a:rPr lang="en-US" sz="3100" dirty="0">
                <a:solidFill>
                  <a:schemeClr val="bg1"/>
                </a:solidFill>
                <a:latin typeface="Montserrat" pitchFamily="2" charset="77"/>
                <a:ea typeface="Lexend Deca Light"/>
                <a:cs typeface="Lexend Deca Light"/>
                <a:sym typeface="Lexend Deca Light"/>
              </a:rPr>
              <a:t> moving forward. And seasonal shipping trends never exceed an average of 3.5 days to ship.</a:t>
            </a: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AFACF868-A5DD-46CF-43E8-0EDD0D380F7B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613125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pic>
        <p:nvPicPr>
          <p:cNvPr id="9" name="Picture 8" descr="A graph of a number of different colored bars&#10;&#10;AI-generated content may be incorrect.">
            <a:extLst>
              <a:ext uri="{FF2B5EF4-FFF2-40B4-BE49-F238E27FC236}">
                <a16:creationId xmlns:a16="http://schemas.microsoft.com/office/drawing/2014/main" id="{0A53E59D-2BCC-2D50-181C-48AB57B1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26" y="988592"/>
            <a:ext cx="13270816" cy="3222461"/>
          </a:xfrm>
          <a:prstGeom prst="rect">
            <a:avLst/>
          </a:prstGeom>
        </p:spPr>
      </p:pic>
      <p:pic>
        <p:nvPicPr>
          <p:cNvPr id="11" name="Picture 10" descr="A graph with green lines and numbers&#10;&#10;AI-generated content may be incorrect.">
            <a:extLst>
              <a:ext uri="{FF2B5EF4-FFF2-40B4-BE49-F238E27FC236}">
                <a16:creationId xmlns:a16="http://schemas.microsoft.com/office/drawing/2014/main" id="{4096E4D9-3F21-1C27-FC9C-A0A0D295D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26" y="4463045"/>
            <a:ext cx="13270816" cy="82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2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C6096-85AE-81AD-E760-748BEA95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F952998D-8D0D-1123-0203-446A856B7959}"/>
              </a:ext>
            </a:extLst>
          </p:cNvPr>
          <p:cNvSpPr txBox="1">
            <a:spLocks/>
          </p:cNvSpPr>
          <p:nvPr/>
        </p:nvSpPr>
        <p:spPr>
          <a:xfrm>
            <a:off x="1548533" y="3733369"/>
            <a:ext cx="9558301" cy="46281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69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9000" dirty="0">
                <a:solidFill>
                  <a:schemeClr val="bg1"/>
                </a:solidFill>
                <a:sym typeface="Passion One"/>
              </a:rPr>
              <a:t>FRAUD METRICS OVERVIEW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14840C33-E058-72B4-7876-00D08B85CF2E}"/>
              </a:ext>
            </a:extLst>
          </p:cNvPr>
          <p:cNvSpPr txBox="1">
            <a:spLocks/>
          </p:cNvSpPr>
          <p:nvPr/>
        </p:nvSpPr>
        <p:spPr>
          <a:xfrm>
            <a:off x="1548534" y="8727319"/>
            <a:ext cx="7138266" cy="3524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4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dirty="0">
                <a:solidFill>
                  <a:schemeClr val="bg1"/>
                </a:solidFill>
                <a:latin typeface="Montserrat" pitchFamily="2" charset="77"/>
                <a:ea typeface="Lexend Deca Light"/>
                <a:cs typeface="Lexend Deca Light"/>
                <a:sym typeface="Lexend Deca Light"/>
              </a:rPr>
              <a:t>Overall, fraud concerns across all categories are majority not significant to overall sales. Max 4% fraud risk in only 2 categories. More on these metrics to follow.</a:t>
            </a: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20545F95-C5EF-7F82-49F2-C492A965EBB2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613125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olidFill>
                  <a:schemeClr val="bg1"/>
                </a:solidFill>
                <a:sym typeface="Lexend Deca Light"/>
              </a:rPr>
              <a:t>Developers Institute | Final Project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D0BA57D1-204C-41DA-B89F-A4B491833794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  <a:sym typeface="Lexend Deca Light"/>
              </a:rPr>
              <a:t>January,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1ED1F-FD9C-C576-CEFE-6B0026B0E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206" y="1900990"/>
            <a:ext cx="15007812" cy="103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0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386E110A-BB3A-D799-224B-F250783E613B}"/>
              </a:ext>
            </a:extLst>
          </p:cNvPr>
          <p:cNvSpPr/>
          <p:nvPr/>
        </p:nvSpPr>
        <p:spPr>
          <a:xfrm>
            <a:off x="12657221" y="6066270"/>
            <a:ext cx="284832" cy="2848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B6EEE4-1436-0246-0C9D-C7408BF9F814}"/>
              </a:ext>
            </a:extLst>
          </p:cNvPr>
          <p:cNvSpPr/>
          <p:nvPr/>
        </p:nvSpPr>
        <p:spPr>
          <a:xfrm>
            <a:off x="12657221" y="8271952"/>
            <a:ext cx="284832" cy="2848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FDB87D-EB0F-DE6C-3013-31E959685455}"/>
              </a:ext>
            </a:extLst>
          </p:cNvPr>
          <p:cNvSpPr/>
          <p:nvPr/>
        </p:nvSpPr>
        <p:spPr>
          <a:xfrm>
            <a:off x="12657221" y="10353438"/>
            <a:ext cx="284832" cy="2848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FAAEF23C-3716-DDAD-1839-4061606C9F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">
            <a:extLst>
              <a:ext uri="{FF2B5EF4-FFF2-40B4-BE49-F238E27FC236}">
                <a16:creationId xmlns:a16="http://schemas.microsoft.com/office/drawing/2014/main" id="{FDAEE029-CD4C-6225-28E0-BE55BEEC8FC5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7984122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ym typeface="Lexend Deca Light"/>
              </a:rPr>
              <a:t>Developers Institute | Final Project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B1AADAA5-D62F-2B96-8713-132F0A8A8DA3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ym typeface="Lexend Deca Light"/>
              </a:rPr>
              <a:t>January, 2025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9A0B03E-F8DC-7923-6529-6657270E0C12}"/>
              </a:ext>
            </a:extLst>
          </p:cNvPr>
          <p:cNvSpPr txBox="1">
            <a:spLocks/>
          </p:cNvSpPr>
          <p:nvPr/>
        </p:nvSpPr>
        <p:spPr>
          <a:xfrm>
            <a:off x="12657222" y="576928"/>
            <a:ext cx="9841832" cy="46281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9000" b="1" spc="300">
                <a:solidFill>
                  <a:schemeClr val="bg1"/>
                </a:solidFill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  <a:sym typeface="Passion One"/>
              </a:rPr>
              <a:t>Customer Segmentation Insights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A9AFC555-2E30-32E8-A33E-99BDF46D65A3}"/>
              </a:ext>
            </a:extLst>
          </p:cNvPr>
          <p:cNvSpPr txBox="1">
            <a:spLocks/>
          </p:cNvSpPr>
          <p:nvPr/>
        </p:nvSpPr>
        <p:spPr>
          <a:xfrm>
            <a:off x="13035323" y="5795310"/>
            <a:ext cx="6837600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b="1" spc="300">
                <a:latin typeface="Montserra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ym typeface="Passion One"/>
              </a:rPr>
              <a:t>Consumer Cohort</a:t>
            </a:r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C55D026D-5CFF-8C12-0FFC-4E6E58AF3B1F}"/>
              </a:ext>
            </a:extLst>
          </p:cNvPr>
          <p:cNvSpPr txBox="1">
            <a:spLocks/>
          </p:cNvSpPr>
          <p:nvPr/>
        </p:nvSpPr>
        <p:spPr>
          <a:xfrm>
            <a:off x="13035322" y="6396808"/>
            <a:ext cx="11244234" cy="12661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>
                <a:sym typeface="Lexend Deca Light"/>
              </a:rPr>
              <a:t>- Consumer segment shows fluctuating sales with occasional spikes</a:t>
            </a:r>
            <a:br>
              <a:rPr lang="en-US" sz="1800" dirty="0">
                <a:sym typeface="Lexend Deca Light"/>
              </a:rPr>
            </a:br>
            <a:r>
              <a:rPr lang="en-US" sz="1800" dirty="0">
                <a:sym typeface="Lexend Deca Light"/>
              </a:rPr>
              <a:t>- Price trends are stable with occasional price surges.</a:t>
            </a:r>
            <a:br>
              <a:rPr lang="en-US" sz="1800" dirty="0">
                <a:sym typeface="Lexend Deca Light"/>
              </a:rPr>
            </a:br>
            <a:r>
              <a:rPr lang="en-US" sz="1800" dirty="0">
                <a:sym typeface="Lexend Deca Light"/>
              </a:rPr>
              <a:t>- High customer count correlates with consistent YoY product purchases.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2F910E4-B136-492A-BA5F-90C56CA02582}"/>
              </a:ext>
            </a:extLst>
          </p:cNvPr>
          <p:cNvSpPr txBox="1">
            <a:spLocks/>
          </p:cNvSpPr>
          <p:nvPr/>
        </p:nvSpPr>
        <p:spPr>
          <a:xfrm>
            <a:off x="13035323" y="8079597"/>
            <a:ext cx="6837600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b="1" spc="300">
                <a:latin typeface="Montserra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ym typeface="Passion One"/>
              </a:rPr>
              <a:t>Corporate Cohort</a:t>
            </a:r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0962242C-0652-8092-D38D-AE33A1930E3E}"/>
              </a:ext>
            </a:extLst>
          </p:cNvPr>
          <p:cNvSpPr txBox="1">
            <a:spLocks/>
          </p:cNvSpPr>
          <p:nvPr/>
        </p:nvSpPr>
        <p:spPr>
          <a:xfrm>
            <a:off x="13035323" y="10082478"/>
            <a:ext cx="6837600" cy="669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b="1" spc="300">
                <a:latin typeface="Montserra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ym typeface="Passion One"/>
              </a:rPr>
              <a:t>Home Office Cohort</a:t>
            </a:r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41D58190-52AA-2369-8700-0EFC20AD72A3}"/>
              </a:ext>
            </a:extLst>
          </p:cNvPr>
          <p:cNvSpPr txBox="1">
            <a:spLocks/>
          </p:cNvSpPr>
          <p:nvPr/>
        </p:nvSpPr>
        <p:spPr>
          <a:xfrm>
            <a:off x="13128592" y="8728847"/>
            <a:ext cx="10412327" cy="1262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>
                <a:sym typeface="Lexend Deca Light"/>
              </a:rPr>
              <a:t>- Consistent sales YoY but peaks less frequently.</a:t>
            </a:r>
            <a:br>
              <a:rPr lang="en-US" sz="1800" dirty="0">
                <a:sym typeface="Lexend Deca Light"/>
              </a:rPr>
            </a:br>
            <a:r>
              <a:rPr lang="en-US" sz="1800" dirty="0">
                <a:sym typeface="Lexend Deca Light"/>
              </a:rPr>
              <a:t>- Slightly higher average prices, with October 2017 outliers..</a:t>
            </a:r>
            <a:br>
              <a:rPr lang="en-US" sz="1800" dirty="0">
                <a:sym typeface="Lexend Deca Light"/>
              </a:rPr>
            </a:br>
            <a:r>
              <a:rPr lang="en-US" sz="1800" dirty="0">
                <a:sym typeface="Lexend Deca Light"/>
              </a:rPr>
              <a:t>- </a:t>
            </a:r>
            <a:r>
              <a:rPr lang="en-GB" sz="1800" dirty="0"/>
              <a:t>Fewer transactions but larger purchases.</a:t>
            </a:r>
            <a:endParaRPr lang="en-US" sz="1800" dirty="0">
              <a:sym typeface="Lexend Deca Light"/>
            </a:endParaRP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968B083E-F9E7-D17C-24B6-62202AF3BF3A}"/>
              </a:ext>
            </a:extLst>
          </p:cNvPr>
          <p:cNvSpPr txBox="1">
            <a:spLocks/>
          </p:cNvSpPr>
          <p:nvPr/>
        </p:nvSpPr>
        <p:spPr>
          <a:xfrm>
            <a:off x="13035322" y="10870907"/>
            <a:ext cx="10412327" cy="1262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>
                <a:sym typeface="Lexend Deca Light"/>
              </a:rPr>
              <a:t>- Lowest sales and customer count.</a:t>
            </a:r>
            <a:br>
              <a:rPr lang="en-US" sz="1800" dirty="0">
                <a:sym typeface="Lexend Deca Light"/>
              </a:rPr>
            </a:br>
            <a:r>
              <a:rPr lang="en-US" sz="1800" dirty="0">
                <a:sym typeface="Lexend Deca Light"/>
              </a:rPr>
              <a:t>- </a:t>
            </a:r>
            <a:r>
              <a:rPr lang="en-GB" sz="1800" dirty="0"/>
              <a:t>Niche products with noticeable seasonal trends.</a:t>
            </a:r>
            <a:br>
              <a:rPr lang="en-US" sz="1800" dirty="0">
                <a:sym typeface="Lexend Deca Light"/>
              </a:rPr>
            </a:br>
            <a:r>
              <a:rPr lang="en-US" sz="1800" dirty="0">
                <a:sym typeface="Lexend Deca Light"/>
              </a:rPr>
              <a:t>- </a:t>
            </a:r>
            <a:r>
              <a:rPr lang="en-GB" sz="1800" dirty="0"/>
              <a:t>Low customer count and smaller volume purchases.</a:t>
            </a:r>
            <a:endParaRPr lang="en-US" sz="1800" dirty="0">
              <a:sym typeface="Lexend De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052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">
            <a:extLst>
              <a:ext uri="{FF2B5EF4-FFF2-40B4-BE49-F238E27FC236}">
                <a16:creationId xmlns:a16="http://schemas.microsoft.com/office/drawing/2014/main" id="{FCF6373D-5051-1F55-2428-26250DF28423}"/>
              </a:ext>
            </a:extLst>
          </p:cNvPr>
          <p:cNvSpPr txBox="1">
            <a:spLocks/>
          </p:cNvSpPr>
          <p:nvPr/>
        </p:nvSpPr>
        <p:spPr>
          <a:xfrm>
            <a:off x="1411699" y="5757572"/>
            <a:ext cx="9629775" cy="6863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4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 smtClean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0" i="0" kern="1200" spc="-30" baseline="0" dirty="0">
                <a:solidFill>
                  <a:schemeClr val="tx1"/>
                </a:solidFill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dirty="0">
                <a:latin typeface="Montserrat" pitchFamily="2" charset="77"/>
                <a:ea typeface="Lexend Deca Light"/>
                <a:cs typeface="Lexend Deca Light"/>
                <a:sym typeface="Lexend Deca Light"/>
              </a:rPr>
              <a:t>- No significant difference in late delivery risk between high and low sales departments.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3100" dirty="0">
              <a:latin typeface="Montserrat" pitchFamily="2" charset="77"/>
              <a:ea typeface="Lexend Deca Light"/>
              <a:cs typeface="Lexend Deca Light"/>
              <a:sym typeface="Lexend Deca Light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dirty="0">
                <a:latin typeface="Montserrat" pitchFamily="2" charset="77"/>
                <a:ea typeface="Lexend Deca Light"/>
                <a:cs typeface="Lexend Deca Light"/>
                <a:sym typeface="Lexend Deca Light"/>
              </a:rPr>
              <a:t>- Relatively significant difference between scheduled shipping time (avg of 2.9)  and real shipping time ( avg 3.5 days)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br>
              <a:rPr lang="en-US" sz="3100" dirty="0">
                <a:latin typeface="Montserrat" pitchFamily="2" charset="77"/>
                <a:ea typeface="Lexend Deca Light"/>
                <a:cs typeface="Lexend Deca Light"/>
                <a:sym typeface="Lexend Deca Light"/>
              </a:rPr>
            </a:br>
            <a:r>
              <a:rPr lang="en-US" sz="3100" dirty="0">
                <a:latin typeface="Montserrat" pitchFamily="2" charset="77"/>
                <a:ea typeface="Lexend Deca Light"/>
                <a:cs typeface="Lexend Deca Light"/>
                <a:sym typeface="Lexend Deca Light"/>
              </a:rPr>
              <a:t>-True risk percentages range from 54.4% to 58.9% across departments for entire customer base.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9E594BC3-62F8-71D6-CFA8-93AD8EB5D8BB}"/>
              </a:ext>
            </a:extLst>
          </p:cNvPr>
          <p:cNvSpPr txBox="1">
            <a:spLocks/>
          </p:cNvSpPr>
          <p:nvPr/>
        </p:nvSpPr>
        <p:spPr>
          <a:xfrm>
            <a:off x="19460876" y="736600"/>
            <a:ext cx="3395949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sz="2000" dirty="0">
                <a:sym typeface="Lexend Deca Light"/>
              </a:rPr>
              <a:t>January, 2025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585C34A9-2025-2590-19A6-DD4EA6E6A804}"/>
              </a:ext>
            </a:extLst>
          </p:cNvPr>
          <p:cNvSpPr txBox="1">
            <a:spLocks/>
          </p:cNvSpPr>
          <p:nvPr/>
        </p:nvSpPr>
        <p:spPr>
          <a:xfrm>
            <a:off x="1411699" y="1422039"/>
            <a:ext cx="10668001" cy="31046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9000" b="1" spc="300">
                <a:latin typeface="Poppins" pitchFamily="2" charset="77"/>
                <a:ea typeface="Arimo" panose="020B0604020202020204" pitchFamily="34" charset="0"/>
                <a:cs typeface="Poppins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dirty="0">
                <a:sym typeface="Passion One"/>
              </a:rPr>
              <a:t>Late </a:t>
            </a:r>
          </a:p>
          <a:p>
            <a:pPr>
              <a:lnSpc>
                <a:spcPct val="110000"/>
              </a:lnSpc>
            </a:pPr>
            <a:r>
              <a:rPr lang="en-US" dirty="0">
                <a:sym typeface="Passion One"/>
              </a:rPr>
              <a:t>Delivery Risks</a:t>
            </a:r>
          </a:p>
        </p:txBody>
      </p:sp>
      <p:pic>
        <p:nvPicPr>
          <p:cNvPr id="5" name="Picture 4" descr="A screenshot of a diagram&#10;&#10;AI-generated content may be incorrect.">
            <a:extLst>
              <a:ext uri="{FF2B5EF4-FFF2-40B4-BE49-F238E27FC236}">
                <a16:creationId xmlns:a16="http://schemas.microsoft.com/office/drawing/2014/main" id="{CD6253F2-8646-F4C9-13F4-333971232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326" y="1240584"/>
            <a:ext cx="12591238" cy="11053377"/>
          </a:xfrm>
          <a:prstGeom prst="rect">
            <a:avLst/>
          </a:prstGeom>
        </p:spPr>
      </p:pic>
      <p:pic>
        <p:nvPicPr>
          <p:cNvPr id="7" name="Picture 6" descr="A screenshot of a white box with black text&#10;&#10;AI-generated content may be incorrect.">
            <a:extLst>
              <a:ext uri="{FF2B5EF4-FFF2-40B4-BE49-F238E27FC236}">
                <a16:creationId xmlns:a16="http://schemas.microsoft.com/office/drawing/2014/main" id="{865743D1-F438-7013-D78F-381CACDCA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603" y="6216110"/>
            <a:ext cx="4562688" cy="2034927"/>
          </a:xfrm>
          <a:prstGeom prst="rect">
            <a:avLst/>
          </a:prstGeom>
        </p:spPr>
      </p:pic>
      <p:pic>
        <p:nvPicPr>
          <p:cNvPr id="9" name="Picture 8" descr="A white box with black text&#10;&#10;AI-generated content may be incorrect.">
            <a:extLst>
              <a:ext uri="{FF2B5EF4-FFF2-40B4-BE49-F238E27FC236}">
                <a16:creationId xmlns:a16="http://schemas.microsoft.com/office/drawing/2014/main" id="{D3ACAC91-AB34-741B-5CCA-6A0EBD8D3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047" y="10706461"/>
            <a:ext cx="3644900" cy="1587500"/>
          </a:xfrm>
          <a:prstGeom prst="rect">
            <a:avLst/>
          </a:prstGeom>
        </p:spPr>
      </p:pic>
      <p:sp>
        <p:nvSpPr>
          <p:cNvPr id="12" name="Text">
            <a:extLst>
              <a:ext uri="{FF2B5EF4-FFF2-40B4-BE49-F238E27FC236}">
                <a16:creationId xmlns:a16="http://schemas.microsoft.com/office/drawing/2014/main" id="{0EC4F8AC-BC37-CD14-DE72-9B4940DF634D}"/>
              </a:ext>
            </a:extLst>
          </p:cNvPr>
          <p:cNvSpPr txBox="1">
            <a:spLocks/>
          </p:cNvSpPr>
          <p:nvPr/>
        </p:nvSpPr>
        <p:spPr>
          <a:xfrm>
            <a:off x="1520825" y="736600"/>
            <a:ext cx="7984122" cy="50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latin typeface="Poppins ExtraLight" pitchFamily="2" charset="77"/>
                <a:cs typeface="Poppins ExtraLight" pitchFamily="2" charset="77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>
                <a:sym typeface="Lexend Deca Light"/>
              </a:rPr>
              <a:t>Developers Institute |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93586703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EO Report 2">
      <a:dk1>
        <a:srgbClr val="000000"/>
      </a:dk1>
      <a:lt1>
        <a:srgbClr val="FFFFFF"/>
      </a:lt1>
      <a:dk2>
        <a:srgbClr val="E5E4E5"/>
      </a:dk2>
      <a:lt2>
        <a:srgbClr val="EC980A"/>
      </a:lt2>
      <a:accent1>
        <a:srgbClr val="14213D"/>
      </a:accent1>
      <a:accent2>
        <a:srgbClr val="294681"/>
      </a:accent2>
      <a:accent3>
        <a:srgbClr val="2D5928"/>
      </a:accent3>
      <a:accent4>
        <a:srgbClr val="B17369"/>
      </a:accent4>
      <a:accent5>
        <a:srgbClr val="ED94A3"/>
      </a:accent5>
      <a:accent6>
        <a:srgbClr val="E4593B"/>
      </a:accent6>
      <a:hlink>
        <a:srgbClr val="E66E51"/>
      </a:hlink>
      <a:folHlink>
        <a:srgbClr val="ECC74E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90875</TotalTime>
  <Words>1116</Words>
  <Application>Microsoft Macintosh PowerPoint</Application>
  <PresentationFormat>Custom</PresentationFormat>
  <Paragraphs>209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Heebo</vt:lpstr>
      <vt:lpstr>Lexend Deca Light</vt:lpstr>
      <vt:lpstr>Montserrat</vt:lpstr>
      <vt:lpstr>Passion One</vt:lpstr>
      <vt:lpstr>Poppins ExtraLight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/>
  <cp:keywords/>
  <dc:description/>
  <cp:lastModifiedBy>Mike Teitelbaum</cp:lastModifiedBy>
  <cp:revision>9917</cp:revision>
  <cp:lastPrinted>2019-09-18T23:04:43Z</cp:lastPrinted>
  <dcterms:created xsi:type="dcterms:W3CDTF">2014-11-12T21:47:38Z</dcterms:created>
  <dcterms:modified xsi:type="dcterms:W3CDTF">2025-01-22T20:53:04Z</dcterms:modified>
  <cp:category/>
</cp:coreProperties>
</file>